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8" r:id="rId2"/>
    <p:sldId id="278" r:id="rId3"/>
    <p:sldId id="279" r:id="rId4"/>
    <p:sldId id="334" r:id="rId5"/>
    <p:sldId id="284" r:id="rId6"/>
    <p:sldId id="335" r:id="rId7"/>
    <p:sldId id="299" r:id="rId8"/>
    <p:sldId id="304" r:id="rId9"/>
    <p:sldId id="339" r:id="rId10"/>
    <p:sldId id="327" r:id="rId11"/>
    <p:sldId id="307" r:id="rId12"/>
    <p:sldId id="340" r:id="rId13"/>
    <p:sldId id="291" r:id="rId14"/>
    <p:sldId id="328" r:id="rId15"/>
    <p:sldId id="329" r:id="rId16"/>
    <p:sldId id="341" r:id="rId17"/>
    <p:sldId id="323" r:id="rId18"/>
    <p:sldId id="266" r:id="rId19"/>
    <p:sldId id="268" r:id="rId20"/>
    <p:sldId id="336" r:id="rId21"/>
    <p:sldId id="260" r:id="rId22"/>
    <p:sldId id="337" r:id="rId23"/>
    <p:sldId id="274" r:id="rId24"/>
    <p:sldId id="276" r:id="rId25"/>
    <p:sldId id="277" r:id="rId26"/>
  </p:sldIdLst>
  <p:sldSz cx="9144000" cy="6858000" type="screen4x3"/>
  <p:notesSz cx="6669088" cy="97536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1A8AB"/>
    <a:srgbClr val="DBE2E5"/>
    <a:srgbClr val="949EA8"/>
    <a:srgbClr val="8DA6AF"/>
    <a:srgbClr val="8EA4AE"/>
    <a:srgbClr val="849BA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6" autoAdjust="0"/>
    <p:restoredTop sz="94660" autoAdjust="0"/>
  </p:normalViewPr>
  <p:slideViewPr>
    <p:cSldViewPr>
      <p:cViewPr>
        <p:scale>
          <a:sx n="80" d="100"/>
          <a:sy n="80" d="100"/>
        </p:scale>
        <p:origin x="-2688" y="-786"/>
      </p:cViewPr>
      <p:guideLst>
        <p:guide orient="horz" pos="1056"/>
        <p:guide orient="horz" pos="144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5" Type="http://schemas.openxmlformats.org/officeDocument/2006/relationships/slide" Target="slides/slide21.xml"/><Relationship Id="rId4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5" tIns="45696" rIns="91395" bIns="45696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87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5" tIns="45696" rIns="91395" bIns="45696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6238"/>
            <a:ext cx="2889250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5" tIns="45696" rIns="91395" bIns="45696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266238"/>
            <a:ext cx="2889250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5" tIns="45696" rIns="91395" bIns="45696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6C57CD3B-019D-41C1-835D-3D263AF4C6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7066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395" tIns="45696" rIns="91395" bIns="45696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87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395" tIns="45696" rIns="91395" bIns="45696" numCol="1" anchor="ctr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32325"/>
            <a:ext cx="4891088" cy="438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395" tIns="45696" rIns="91395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6238"/>
            <a:ext cx="2889250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395" tIns="45696" rIns="91395" bIns="45696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266238"/>
            <a:ext cx="2889250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395" tIns="45696" rIns="91395" bIns="45696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DA10A15-724C-4913-88E7-507D5F6457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5560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2700" y="457200"/>
            <a:ext cx="9144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ko-KR" altLang="ko-KR" sz="2400"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533400" y="60325"/>
            <a:ext cx="4572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10000"/>
              </a:lnSpc>
              <a:defRPr/>
            </a:pPr>
            <a:r>
              <a:rPr lang="ko-KR" altLang="en-US" sz="1400" dirty="0">
                <a:solidFill>
                  <a:schemeClr val="accent2"/>
                </a:solidFill>
                <a:latin typeface="으뜸체" pitchFamily="18" charset="-127"/>
                <a:ea typeface="으뜸체" pitchFamily="18" charset="-127"/>
              </a:rPr>
              <a:t>하수도 정보화 기본계획</a:t>
            </a:r>
            <a:r>
              <a:rPr lang="en-US" altLang="ko-KR" sz="1400" dirty="0">
                <a:solidFill>
                  <a:schemeClr val="accent2"/>
                </a:solidFill>
                <a:latin typeface="으뜸체" pitchFamily="18" charset="-127"/>
                <a:ea typeface="으뜸체" pitchFamily="18" charset="-127"/>
              </a:rPr>
              <a:t> </a:t>
            </a:r>
            <a:r>
              <a:rPr lang="ko-KR" altLang="en-US" sz="1400" dirty="0">
                <a:solidFill>
                  <a:schemeClr val="accent2"/>
                </a:solidFill>
                <a:latin typeface="으뜸체" pitchFamily="18" charset="-127"/>
                <a:ea typeface="으뜸체" pitchFamily="18" charset="-127"/>
              </a:rPr>
              <a:t>수립 연구</a:t>
            </a:r>
          </a:p>
        </p:txBody>
      </p:sp>
      <p:pic>
        <p:nvPicPr>
          <p:cNvPr id="6" name="Picture 88" descr="LGC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1175" r="2167" b="78355"/>
          <a:stretch>
            <a:fillRect/>
          </a:stretch>
        </p:blipFill>
        <p:spPr bwMode="auto">
          <a:xfrm>
            <a:off x="7986713" y="6594475"/>
            <a:ext cx="11572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9" descr="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9200" prstMaterial="legacyPlastic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>
            <a:lvl1pPr algn="ctr">
              <a:defRPr sz="2400"/>
            </a:lvl1pPr>
          </a:lstStyle>
          <a:p>
            <a:pPr lvl="0"/>
            <a:r>
              <a:rPr lang="ko-KR" altLang="en-US" noProof="0" smtClean="0"/>
              <a:t>마스터 제목 유형을 편집하려면 누르십시오</a:t>
            </a:r>
            <a:r>
              <a:rPr lang="en-US" altLang="ko-KR" noProof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40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63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77050" y="457200"/>
            <a:ext cx="2266950" cy="889000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6200" y="457200"/>
            <a:ext cx="6648450" cy="889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9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97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316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4419600" cy="35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419600" cy="35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73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97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85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53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91319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0274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0600"/>
            <a:ext cx="899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12700" y="457200"/>
            <a:ext cx="9144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ko-KR" altLang="ko-KR" sz="2400">
              <a:latin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endParaRPr lang="ko-KR" altLang="ko-KR" sz="800">
              <a:latin typeface="Verdana" pitchFamily="34" charset="0"/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7527925" y="64770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ko-KR">
              <a:latin typeface="Verdana" pitchFamily="34" charset="0"/>
            </a:endParaRPr>
          </a:p>
        </p:txBody>
      </p:sp>
      <p:sp>
        <p:nvSpPr>
          <p:cNvPr id="1031" name="Text Box 17"/>
          <p:cNvSpPr txBox="1">
            <a:spLocks noChangeArrowheads="1"/>
          </p:cNvSpPr>
          <p:nvPr/>
        </p:nvSpPr>
        <p:spPr bwMode="auto">
          <a:xfrm>
            <a:off x="4311650" y="6629400"/>
            <a:ext cx="512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ko-KR" sz="1000">
                <a:latin typeface="Verdana" pitchFamily="34" charset="0"/>
              </a:rPr>
              <a:t>I-</a:t>
            </a:r>
            <a:fld id="{BCAC7290-48D4-47FE-B19D-488CA07668E8}" type="slidenum">
              <a:rPr lang="en-US" altLang="ko-KR" sz="1000">
                <a:latin typeface="Verdana" pitchFamily="34" charset="0"/>
              </a:rPr>
              <a:pPr>
                <a:defRPr/>
              </a:pPr>
              <a:t>‹#›</a:t>
            </a:fld>
            <a:endParaRPr lang="en-US" altLang="ko-KR" sz="1000">
              <a:latin typeface="Verdana" pitchFamily="34" charset="0"/>
            </a:endParaRPr>
          </a:p>
        </p:txBody>
      </p:sp>
      <p:sp>
        <p:nvSpPr>
          <p:cNvPr id="1032" name="Text Box 24"/>
          <p:cNvSpPr txBox="1">
            <a:spLocks noChangeArrowheads="1"/>
          </p:cNvSpPr>
          <p:nvPr/>
        </p:nvSpPr>
        <p:spPr bwMode="auto">
          <a:xfrm>
            <a:off x="533400" y="60325"/>
            <a:ext cx="4572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10000"/>
              </a:lnSpc>
              <a:defRPr/>
            </a:pPr>
            <a:r>
              <a:rPr lang="ko-KR" altLang="en-US" sz="1400">
                <a:solidFill>
                  <a:schemeClr val="accent2"/>
                </a:solidFill>
                <a:latin typeface="으뜸체" pitchFamily="18" charset="-127"/>
                <a:ea typeface="으뜸체" pitchFamily="18" charset="-127"/>
              </a:rPr>
              <a:t>하수도 정보화 기본계획 수립 연구</a:t>
            </a:r>
          </a:p>
        </p:txBody>
      </p:sp>
      <p:sp>
        <p:nvSpPr>
          <p:cNvPr id="1034" name="Line 28"/>
          <p:cNvSpPr>
            <a:spLocks noChangeShapeType="1"/>
          </p:cNvSpPr>
          <p:nvPr userDrawn="1"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175" cap="rnd">
            <a:solidFill>
              <a:srgbClr val="A6A6A6"/>
            </a:solidFill>
            <a:prstDash val="sysDot"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11" name="Picture 2" descr="C:\Users\Administrator\Desktop\2011040111391648527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38100"/>
            <a:ext cx="723900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15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latinLnBrk="1" hangingPunct="0">
        <a:spcBef>
          <a:spcPct val="0"/>
        </a:spcBef>
        <a:spcAft>
          <a:spcPct val="0"/>
        </a:spcAft>
        <a:defRPr kumimoji="1" sz="1500">
          <a:solidFill>
            <a:schemeClr val="tx2"/>
          </a:solidFill>
          <a:latin typeface="HY울릉도M" pitchFamily="18" charset="-127"/>
          <a:ea typeface="HY울릉도M" pitchFamily="18" charset="-127"/>
        </a:defRPr>
      </a:lvl2pPr>
      <a:lvl3pPr algn="r" rtl="0" eaLnBrk="0" fontAlgn="base" latinLnBrk="1" hangingPunct="0">
        <a:spcBef>
          <a:spcPct val="0"/>
        </a:spcBef>
        <a:spcAft>
          <a:spcPct val="0"/>
        </a:spcAft>
        <a:defRPr kumimoji="1" sz="1500">
          <a:solidFill>
            <a:schemeClr val="tx2"/>
          </a:solidFill>
          <a:latin typeface="HY울릉도M" pitchFamily="18" charset="-127"/>
          <a:ea typeface="HY울릉도M" pitchFamily="18" charset="-127"/>
        </a:defRPr>
      </a:lvl3pPr>
      <a:lvl4pPr algn="r" rtl="0" eaLnBrk="0" fontAlgn="base" latinLnBrk="1" hangingPunct="0">
        <a:spcBef>
          <a:spcPct val="0"/>
        </a:spcBef>
        <a:spcAft>
          <a:spcPct val="0"/>
        </a:spcAft>
        <a:defRPr kumimoji="1" sz="1500">
          <a:solidFill>
            <a:schemeClr val="tx2"/>
          </a:solidFill>
          <a:latin typeface="HY울릉도M" pitchFamily="18" charset="-127"/>
          <a:ea typeface="HY울릉도M" pitchFamily="18" charset="-127"/>
        </a:defRPr>
      </a:lvl4pPr>
      <a:lvl5pPr algn="r" rtl="0" eaLnBrk="0" fontAlgn="base" latinLnBrk="1" hangingPunct="0">
        <a:spcBef>
          <a:spcPct val="0"/>
        </a:spcBef>
        <a:spcAft>
          <a:spcPct val="0"/>
        </a:spcAft>
        <a:defRPr kumimoji="1" sz="1500">
          <a:solidFill>
            <a:schemeClr val="tx2"/>
          </a:solidFill>
          <a:latin typeface="HY울릉도M" pitchFamily="18" charset="-127"/>
          <a:ea typeface="HY울릉도M" pitchFamily="18" charset="-127"/>
        </a:defRPr>
      </a:lvl5pPr>
      <a:lvl6pPr marL="457200" algn="r" rtl="0" fontAlgn="base" latinLnBrk="1">
        <a:spcBef>
          <a:spcPct val="0"/>
        </a:spcBef>
        <a:spcAft>
          <a:spcPct val="0"/>
        </a:spcAft>
        <a:defRPr kumimoji="1" sz="1500">
          <a:solidFill>
            <a:schemeClr val="tx2"/>
          </a:solidFill>
          <a:latin typeface="HY울릉도M" pitchFamily="18" charset="-127"/>
          <a:ea typeface="HY울릉도M" pitchFamily="18" charset="-127"/>
        </a:defRPr>
      </a:lvl6pPr>
      <a:lvl7pPr marL="914400" algn="r" rtl="0" fontAlgn="base" latinLnBrk="1">
        <a:spcBef>
          <a:spcPct val="0"/>
        </a:spcBef>
        <a:spcAft>
          <a:spcPct val="0"/>
        </a:spcAft>
        <a:defRPr kumimoji="1" sz="1500">
          <a:solidFill>
            <a:schemeClr val="tx2"/>
          </a:solidFill>
          <a:latin typeface="HY울릉도M" pitchFamily="18" charset="-127"/>
          <a:ea typeface="HY울릉도M" pitchFamily="18" charset="-127"/>
        </a:defRPr>
      </a:lvl7pPr>
      <a:lvl8pPr marL="1371600" algn="r" rtl="0" fontAlgn="base" latinLnBrk="1">
        <a:spcBef>
          <a:spcPct val="0"/>
        </a:spcBef>
        <a:spcAft>
          <a:spcPct val="0"/>
        </a:spcAft>
        <a:defRPr kumimoji="1" sz="1500">
          <a:solidFill>
            <a:schemeClr val="tx2"/>
          </a:solidFill>
          <a:latin typeface="HY울릉도M" pitchFamily="18" charset="-127"/>
          <a:ea typeface="HY울릉도M" pitchFamily="18" charset="-127"/>
        </a:defRPr>
      </a:lvl8pPr>
      <a:lvl9pPr marL="1828800" algn="r" rtl="0" fontAlgn="base" latinLnBrk="1">
        <a:spcBef>
          <a:spcPct val="0"/>
        </a:spcBef>
        <a:spcAft>
          <a:spcPct val="0"/>
        </a:spcAft>
        <a:defRPr kumimoji="1" sz="1500">
          <a:solidFill>
            <a:schemeClr val="tx2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342900" indent="-342900" algn="l" rtl="0" eaLnBrk="0" fontAlgn="base" latinLnBrk="1" hangingPunct="0">
        <a:lnSpc>
          <a:spcPct val="115000"/>
        </a:lnSpc>
        <a:spcBef>
          <a:spcPct val="50000"/>
        </a:spcBef>
        <a:spcAft>
          <a:spcPct val="0"/>
        </a:spcAft>
        <a:buFont typeface="Wingdings" pitchFamily="2" charset="2"/>
        <a:buChar char="•"/>
        <a:defRPr kumimoji="1" sz="15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0" fontAlgn="base" latinLnBrk="1" hangingPunct="0">
        <a:spcBef>
          <a:spcPct val="5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Verdana" pitchFamily="34" charset="0"/>
          <a:ea typeface="+mn-ea"/>
        </a:defRPr>
      </a:lvl2pPr>
      <a:lvl3pPr marL="1179513" indent="-228600" algn="l" rtl="0" eaLnBrk="0" fontAlgn="base" latinLnBrk="1" hangingPunct="0">
        <a:spcBef>
          <a:spcPct val="50000"/>
        </a:spcBef>
        <a:spcAft>
          <a:spcPct val="0"/>
        </a:spcAft>
        <a:buChar char="•"/>
        <a:defRPr kumimoji="1" sz="1100">
          <a:solidFill>
            <a:schemeClr val="tx1"/>
          </a:solidFill>
          <a:latin typeface="Verdana" pitchFamily="34" charset="0"/>
          <a:ea typeface="+mn-ea"/>
        </a:defRPr>
      </a:lvl3pPr>
      <a:lvl4pPr marL="1600200" indent="-228600" algn="l" rtl="0" eaLnBrk="0" fontAlgn="base" latinLnBrk="1" hangingPunct="0">
        <a:spcBef>
          <a:spcPct val="50000"/>
        </a:spcBef>
        <a:spcAft>
          <a:spcPct val="0"/>
        </a:spcAft>
        <a:buChar char="–"/>
        <a:defRPr kumimoji="1" sz="1100">
          <a:solidFill>
            <a:schemeClr val="tx1"/>
          </a:solidFill>
          <a:latin typeface="Verdana" pitchFamily="34" charset="0"/>
          <a:ea typeface="+mn-ea"/>
        </a:defRPr>
      </a:lvl4pPr>
      <a:lvl5pPr marL="2057400" indent="-228600" algn="l" rtl="0" eaLnBrk="0" fontAlgn="base" latinLnBrk="1" hangingPunct="0">
        <a:spcBef>
          <a:spcPct val="50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Verdana" pitchFamily="34" charset="0"/>
          <a:ea typeface="+mn-ea"/>
        </a:defRPr>
      </a:lvl5pPr>
      <a:lvl6pPr marL="2514600" indent="-228600" algn="l" rtl="0" fontAlgn="base" latinLnBrk="1">
        <a:spcBef>
          <a:spcPct val="50000"/>
        </a:spcBef>
        <a:spcAft>
          <a:spcPct val="0"/>
        </a:spcAft>
        <a:defRPr kumimoji="1" sz="1100">
          <a:solidFill>
            <a:schemeClr val="tx1"/>
          </a:solidFill>
          <a:latin typeface="Verdana" pitchFamily="34" charset="0"/>
          <a:ea typeface="+mn-ea"/>
        </a:defRPr>
      </a:lvl6pPr>
      <a:lvl7pPr marL="2971800" indent="-228600" algn="l" rtl="0" fontAlgn="base" latinLnBrk="1">
        <a:spcBef>
          <a:spcPct val="50000"/>
        </a:spcBef>
        <a:spcAft>
          <a:spcPct val="0"/>
        </a:spcAft>
        <a:defRPr kumimoji="1" sz="1100">
          <a:solidFill>
            <a:schemeClr val="tx1"/>
          </a:solidFill>
          <a:latin typeface="Verdana" pitchFamily="34" charset="0"/>
          <a:ea typeface="+mn-ea"/>
        </a:defRPr>
      </a:lvl7pPr>
      <a:lvl8pPr marL="3429000" indent="-228600" algn="l" rtl="0" fontAlgn="base" latinLnBrk="1">
        <a:spcBef>
          <a:spcPct val="50000"/>
        </a:spcBef>
        <a:spcAft>
          <a:spcPct val="0"/>
        </a:spcAft>
        <a:defRPr kumimoji="1" sz="1100">
          <a:solidFill>
            <a:schemeClr val="tx1"/>
          </a:solidFill>
          <a:latin typeface="Verdana" pitchFamily="34" charset="0"/>
          <a:ea typeface="+mn-ea"/>
        </a:defRPr>
      </a:lvl8pPr>
      <a:lvl9pPr marL="3886200" indent="-228600" algn="l" rtl="0" fontAlgn="base" latinLnBrk="1">
        <a:spcBef>
          <a:spcPct val="50000"/>
        </a:spcBef>
        <a:spcAft>
          <a:spcPct val="0"/>
        </a:spcAft>
        <a:defRPr kumimoji="1" sz="1100">
          <a:solidFill>
            <a:schemeClr val="tx1"/>
          </a:solidFill>
          <a:latin typeface="Verdana" pitchFamily="34" charset="0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4.wmf"/><Relationship Id="rId3" Type="http://schemas.openxmlformats.org/officeDocument/2006/relationships/image" Target="../media/image26.pn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ko-KR" smtClean="0"/>
              <a:t>II. </a:t>
            </a:r>
            <a:r>
              <a:rPr lang="ko-KR" altLang="en-US" smtClean="0"/>
              <a:t>업무운영분석</a:t>
            </a:r>
          </a:p>
        </p:txBody>
      </p:sp>
      <p:sp>
        <p:nvSpPr>
          <p:cNvPr id="10243" name="Rectangle 4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pic>
        <p:nvPicPr>
          <p:cNvPr id="10244" name="Picture 49" descr="배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54"/>
          <p:cNvSpPr txBox="1">
            <a:spLocks noChangeArrowheads="1"/>
          </p:cNvSpPr>
          <p:nvPr/>
        </p:nvSpPr>
        <p:spPr bwMode="auto">
          <a:xfrm>
            <a:off x="4419600" y="2181225"/>
            <a:ext cx="472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하수도 정보화 기본계획 수립</a:t>
            </a:r>
          </a:p>
        </p:txBody>
      </p:sp>
      <p:sp>
        <p:nvSpPr>
          <p:cNvPr id="10247" name="Text Box 55"/>
          <p:cNvSpPr txBox="1">
            <a:spLocks noChangeArrowheads="1"/>
          </p:cNvSpPr>
          <p:nvPr/>
        </p:nvSpPr>
        <p:spPr bwMode="auto">
          <a:xfrm>
            <a:off x="3581400" y="3248025"/>
            <a:ext cx="548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ko-KR" altLang="en-US" sz="6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사업방향확인</a:t>
            </a:r>
          </a:p>
        </p:txBody>
      </p:sp>
      <p:pic>
        <p:nvPicPr>
          <p:cNvPr id="102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877888"/>
            <a:ext cx="19256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201104011139164852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" y="623093"/>
            <a:ext cx="1447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27"/>
          <p:cNvSpPr txBox="1">
            <a:spLocks noChangeArrowheads="1"/>
          </p:cNvSpPr>
          <p:nvPr/>
        </p:nvSpPr>
        <p:spPr bwMode="auto">
          <a:xfrm>
            <a:off x="7205663" y="76200"/>
            <a:ext cx="193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I-2.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사업환경의 이해</a:t>
            </a:r>
          </a:p>
        </p:txBody>
      </p:sp>
      <p:sp>
        <p:nvSpPr>
          <p:cNvPr id="3077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7853"/>
          </a:xfrm>
        </p:spPr>
        <p:txBody>
          <a:bodyPr/>
          <a:lstStyle/>
          <a:p>
            <a:pPr eaLnBrk="1" hangingPunct="1">
              <a:buFont typeface="Wingdings" pitchFamily="2" charset="2"/>
              <a:buChar char=""/>
            </a:pPr>
            <a:r>
              <a:rPr lang="ko-KR" altLang="en-US" sz="1400" dirty="0" smtClean="0"/>
              <a:t>국내사회의 동향은 정보통신기술의 발달에 대한 인터넷 이용자수의 급격한 증가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전자정부 구현 및 국가적 </a:t>
            </a:r>
            <a:r>
              <a:rPr lang="ko-KR" altLang="en-US" sz="1400" dirty="0" err="1" smtClean="0"/>
              <a:t>정보화사업의</a:t>
            </a:r>
            <a:r>
              <a:rPr lang="ko-KR" altLang="en-US" sz="1400" dirty="0" smtClean="0"/>
              <a:t> 추진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다양한 정보 공개에 대한 국민의 </a:t>
            </a:r>
            <a:r>
              <a:rPr lang="ko-KR" altLang="en-US" sz="1400" dirty="0" err="1" smtClean="0"/>
              <a:t>요구성</a:t>
            </a:r>
            <a:r>
              <a:rPr lang="ko-KR" altLang="en-US" sz="1400" dirty="0" smtClean="0"/>
              <a:t> 증대 등으로 요약됨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</p:txBody>
      </p:sp>
      <p:sp>
        <p:nvSpPr>
          <p:cNvPr id="3079" name="Text Box 1033"/>
          <p:cNvSpPr txBox="1">
            <a:spLocks noChangeArrowheads="1"/>
          </p:cNvSpPr>
          <p:nvPr/>
        </p:nvSpPr>
        <p:spPr bwMode="auto">
          <a:xfrm>
            <a:off x="7467600" y="1524000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400" b="1" u="sng">
                <a:latin typeface="Times New Roman" pitchFamily="18" charset="0"/>
              </a:rPr>
              <a:t>시사점</a:t>
            </a:r>
            <a:endParaRPr lang="ko-KR" altLang="en-US" sz="2400" b="1">
              <a:latin typeface="Times New Roman" pitchFamily="18" charset="0"/>
            </a:endParaRPr>
          </a:p>
        </p:txBody>
      </p:sp>
      <p:sp>
        <p:nvSpPr>
          <p:cNvPr id="3080" name="AutoShape 1036"/>
          <p:cNvSpPr>
            <a:spLocks noChangeArrowheads="1"/>
          </p:cNvSpPr>
          <p:nvPr/>
        </p:nvSpPr>
        <p:spPr bwMode="auto">
          <a:xfrm rot="5400000">
            <a:off x="5117307" y="3950493"/>
            <a:ext cx="2362200" cy="2524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E5E5E5"/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81" name="Rectangle 1037"/>
          <p:cNvSpPr>
            <a:spLocks noChangeArrowheads="1"/>
          </p:cNvSpPr>
          <p:nvPr/>
        </p:nvSpPr>
        <p:spPr bwMode="auto">
          <a:xfrm>
            <a:off x="6553200" y="1905000"/>
            <a:ext cx="2438400" cy="4495800"/>
          </a:xfrm>
          <a:prstGeom prst="rect">
            <a:avLst/>
          </a:prstGeom>
          <a:solidFill>
            <a:schemeClr val="bg1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l">
              <a:lnSpc>
                <a:spcPct val="110000"/>
              </a:lnSpc>
              <a:spcBef>
                <a:spcPct val="60000"/>
              </a:spcBef>
              <a:spcAft>
                <a:spcPct val="60000"/>
              </a:spcAft>
              <a:buFontTx/>
              <a:buBlip>
                <a:blip r:embed="rId3"/>
              </a:buBlip>
            </a:pPr>
            <a:r>
              <a:rPr lang="ko-KR" altLang="en-US" dirty="0"/>
              <a:t>국민과 정부의 창구로서의 인터넷의 역할이 점점 증대되고 있음 </a:t>
            </a:r>
          </a:p>
          <a:p>
            <a:pPr marL="190500" indent="-190500" algn="l">
              <a:lnSpc>
                <a:spcPct val="110000"/>
              </a:lnSpc>
              <a:spcBef>
                <a:spcPct val="60000"/>
              </a:spcBef>
              <a:spcAft>
                <a:spcPct val="60000"/>
              </a:spcAft>
              <a:buFontTx/>
              <a:buBlip>
                <a:blip r:embed="rId3"/>
              </a:buBlip>
            </a:pPr>
            <a:r>
              <a:rPr lang="ko-KR" altLang="en-US" dirty="0"/>
              <a:t>국가지리정보시스템의 구축으로 지역정보의 디지털화 실현</a:t>
            </a:r>
          </a:p>
          <a:p>
            <a:pPr marL="190500" indent="-190500" algn="l">
              <a:lnSpc>
                <a:spcPct val="110000"/>
              </a:lnSpc>
              <a:spcBef>
                <a:spcPct val="60000"/>
              </a:spcBef>
              <a:spcAft>
                <a:spcPct val="60000"/>
              </a:spcAft>
              <a:buFontTx/>
              <a:buBlip>
                <a:blip r:embed="rId3"/>
              </a:buBlip>
            </a:pPr>
            <a:r>
              <a:rPr lang="ko-KR" altLang="en-US" dirty="0"/>
              <a:t>인터넷을 활용하여 국민의 </a:t>
            </a:r>
            <a:r>
              <a:rPr lang="ko-KR" altLang="en-US" dirty="0" err="1"/>
              <a:t>알권리를</a:t>
            </a:r>
            <a:r>
              <a:rPr lang="ko-KR" altLang="en-US" dirty="0"/>
              <a:t> 충족시켜 주는 대 국민 서비스의 창출이 시급히 이루어져야 함</a:t>
            </a:r>
          </a:p>
          <a:p>
            <a:pPr marL="190500" indent="-190500" algn="l">
              <a:lnSpc>
                <a:spcPct val="110000"/>
              </a:lnSpc>
              <a:spcBef>
                <a:spcPct val="60000"/>
              </a:spcBef>
              <a:spcAft>
                <a:spcPct val="60000"/>
              </a:spcAft>
              <a:buFontTx/>
              <a:buBlip>
                <a:blip r:embed="rId3"/>
              </a:buBlip>
            </a:pPr>
            <a:r>
              <a:rPr lang="ko-KR" altLang="en-US" dirty="0"/>
              <a:t>구축된 국가지리정보시스템의 다방면 이용이 요구됨</a:t>
            </a:r>
          </a:p>
          <a:p>
            <a:pPr marL="190500" indent="-190500" algn="l">
              <a:buFontTx/>
              <a:buBlip>
                <a:blip r:embed="rId3"/>
              </a:buBlip>
            </a:pPr>
            <a:r>
              <a:rPr lang="ko-KR" altLang="en-US" dirty="0"/>
              <a:t>환경친화적 과학기술 및 경제체제의 중요성 확산</a:t>
            </a:r>
          </a:p>
        </p:txBody>
      </p:sp>
      <p:sp>
        <p:nvSpPr>
          <p:cNvPr id="3082" name="Rectangle 1068"/>
          <p:cNvSpPr>
            <a:spLocks noChangeArrowheads="1"/>
          </p:cNvSpPr>
          <p:nvPr/>
        </p:nvSpPr>
        <p:spPr bwMode="auto">
          <a:xfrm>
            <a:off x="215900" y="1663700"/>
            <a:ext cx="2879725" cy="1155700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/>
          <a:p>
            <a:pPr marL="190500" indent="-190500" algn="l">
              <a:buFontTx/>
              <a:buBlip>
                <a:blip r:embed="rId3"/>
              </a:buBlip>
            </a:pPr>
            <a:endParaRPr lang="ko-KR" altLang="ko-KR"/>
          </a:p>
        </p:txBody>
      </p:sp>
      <p:sp>
        <p:nvSpPr>
          <p:cNvPr id="3083" name="Rectangle 1069"/>
          <p:cNvSpPr>
            <a:spLocks noChangeArrowheads="1"/>
          </p:cNvSpPr>
          <p:nvPr/>
        </p:nvSpPr>
        <p:spPr bwMode="auto">
          <a:xfrm>
            <a:off x="3175000" y="1663700"/>
            <a:ext cx="2879725" cy="1155700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/>
          <a:p>
            <a:pPr marL="190500" indent="-190500" algn="l">
              <a:buFontTx/>
              <a:buBlip>
                <a:blip r:embed="rId3"/>
              </a:buBlip>
            </a:pPr>
            <a:endParaRPr lang="ko-KR" altLang="ko-KR"/>
          </a:p>
        </p:txBody>
      </p:sp>
      <p:sp>
        <p:nvSpPr>
          <p:cNvPr id="3084" name="Rectangle 1070"/>
          <p:cNvSpPr>
            <a:spLocks noChangeArrowheads="1"/>
          </p:cNvSpPr>
          <p:nvPr/>
        </p:nvSpPr>
        <p:spPr bwMode="auto">
          <a:xfrm>
            <a:off x="215900" y="5137150"/>
            <a:ext cx="2879725" cy="1412875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/>
          <a:p>
            <a:pPr marL="190500" indent="-190500" algn="l">
              <a:buFontTx/>
              <a:buBlip>
                <a:blip r:embed="rId3"/>
              </a:buBlip>
            </a:pPr>
            <a:endParaRPr lang="ko-KR" altLang="ko-KR"/>
          </a:p>
        </p:txBody>
      </p:sp>
      <p:sp>
        <p:nvSpPr>
          <p:cNvPr id="3085" name="Rectangle 1071"/>
          <p:cNvSpPr>
            <a:spLocks noChangeArrowheads="1"/>
          </p:cNvSpPr>
          <p:nvPr/>
        </p:nvSpPr>
        <p:spPr bwMode="auto">
          <a:xfrm>
            <a:off x="3178175" y="5137150"/>
            <a:ext cx="2879725" cy="1412875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/>
          <a:p>
            <a:pPr marL="190500" indent="-190500" algn="l">
              <a:buFontTx/>
              <a:buBlip>
                <a:blip r:embed="rId3"/>
              </a:buBlip>
            </a:pPr>
            <a:endParaRPr lang="ko-KR" altLang="ko-KR"/>
          </a:p>
        </p:txBody>
      </p:sp>
      <p:sp>
        <p:nvSpPr>
          <p:cNvPr id="3086" name="Rectangle 1072"/>
          <p:cNvSpPr>
            <a:spLocks noChangeArrowheads="1"/>
          </p:cNvSpPr>
          <p:nvPr/>
        </p:nvSpPr>
        <p:spPr bwMode="auto">
          <a:xfrm>
            <a:off x="215900" y="1663700"/>
            <a:ext cx="1143000" cy="228600"/>
          </a:xfrm>
          <a:prstGeom prst="rect">
            <a:avLst/>
          </a:prstGeom>
          <a:solidFill>
            <a:srgbClr val="32565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ko-KR" altLang="en-US" b="1">
                <a:solidFill>
                  <a:schemeClr val="bg1"/>
                </a:solidFill>
              </a:rPr>
              <a:t>사회적 측면</a:t>
            </a:r>
          </a:p>
        </p:txBody>
      </p:sp>
      <p:sp>
        <p:nvSpPr>
          <p:cNvPr id="3087" name="Text Box 1073"/>
          <p:cNvSpPr txBox="1">
            <a:spLocks noChangeArrowheads="1"/>
          </p:cNvSpPr>
          <p:nvPr/>
        </p:nvSpPr>
        <p:spPr bwMode="auto">
          <a:xfrm>
            <a:off x="228600" y="1860550"/>
            <a:ext cx="27781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98425" indent="-9842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lnSpc>
                <a:spcPct val="110000"/>
              </a:lnSpc>
              <a:buFontTx/>
              <a:buChar char="•"/>
            </a:pPr>
            <a:r>
              <a:rPr lang="ko-KR" altLang="en-US">
                <a:latin typeface="새굴림" pitchFamily="18" charset="-127"/>
                <a:ea typeface="새굴림" pitchFamily="18" charset="-127"/>
              </a:rPr>
              <a:t>생명 및 인권존중사상의 확대</a:t>
            </a:r>
          </a:p>
          <a:p>
            <a:pPr algn="just" eaLnBrk="1" hangingPunct="1">
              <a:lnSpc>
                <a:spcPct val="110000"/>
              </a:lnSpc>
              <a:buFontTx/>
              <a:buChar char="•"/>
            </a:pPr>
            <a:r>
              <a:rPr lang="ko-KR" altLang="en-US">
                <a:latin typeface="새굴림" pitchFamily="18" charset="-127"/>
                <a:ea typeface="새굴림" pitchFamily="18" charset="-127"/>
              </a:rPr>
              <a:t>쾌적한 환경에의 요구 증가</a:t>
            </a:r>
          </a:p>
          <a:p>
            <a:pPr algn="just" eaLnBrk="1" hangingPunct="1">
              <a:lnSpc>
                <a:spcPct val="110000"/>
              </a:lnSpc>
              <a:buFontTx/>
              <a:buChar char="•"/>
            </a:pPr>
            <a:r>
              <a:rPr lang="ko-KR" altLang="en-US">
                <a:latin typeface="새굴림" pitchFamily="18" charset="-127"/>
                <a:ea typeface="새굴림" pitchFamily="18" charset="-127"/>
              </a:rPr>
              <a:t>정보화 사회의 대두</a:t>
            </a:r>
          </a:p>
          <a:p>
            <a:pPr algn="just" eaLnBrk="1" hangingPunct="1">
              <a:lnSpc>
                <a:spcPct val="110000"/>
              </a:lnSpc>
              <a:buFontTx/>
              <a:buChar char="•"/>
            </a:pPr>
            <a:r>
              <a:rPr lang="ko-KR" altLang="en-US">
                <a:latin typeface="새굴림" pitchFamily="18" charset="-127"/>
                <a:ea typeface="새굴림" pitchFamily="18" charset="-127"/>
              </a:rPr>
              <a:t>인터넷보급에 따른 전자시민의 증가</a:t>
            </a:r>
          </a:p>
        </p:txBody>
      </p:sp>
      <p:sp>
        <p:nvSpPr>
          <p:cNvPr id="3088" name="Text Box 1074"/>
          <p:cNvSpPr txBox="1">
            <a:spLocks noChangeArrowheads="1"/>
          </p:cNvSpPr>
          <p:nvPr/>
        </p:nvSpPr>
        <p:spPr bwMode="auto">
          <a:xfrm>
            <a:off x="3200400" y="1905000"/>
            <a:ext cx="28194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98425" indent="-9842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lnSpc>
                <a:spcPct val="110000"/>
              </a:lnSpc>
              <a:buFontTx/>
              <a:buChar char="•"/>
            </a:pPr>
            <a:r>
              <a:rPr lang="ko-KR" altLang="en-US">
                <a:latin typeface="새굴림" pitchFamily="18" charset="-127"/>
                <a:ea typeface="새굴림" pitchFamily="18" charset="-127"/>
              </a:rPr>
              <a:t>사이버 경제 및 지식기반 경제로 전환</a:t>
            </a:r>
          </a:p>
          <a:p>
            <a:pPr algn="just" eaLnBrk="1" hangingPunct="1">
              <a:lnSpc>
                <a:spcPct val="110000"/>
              </a:lnSpc>
              <a:buFontTx/>
              <a:buChar char="•"/>
            </a:pPr>
            <a:r>
              <a:rPr lang="ko-KR" altLang="en-US">
                <a:latin typeface="새굴림" pitchFamily="18" charset="-127"/>
                <a:ea typeface="새굴림" pitchFamily="18" charset="-127"/>
              </a:rPr>
              <a:t>산업구조의 다원화</a:t>
            </a:r>
          </a:p>
          <a:p>
            <a:pPr algn="just" eaLnBrk="1" hangingPunct="1">
              <a:lnSpc>
                <a:spcPct val="110000"/>
              </a:lnSpc>
              <a:buFontTx/>
              <a:buChar char="•"/>
            </a:pPr>
            <a:r>
              <a:rPr lang="ko-KR" altLang="en-US">
                <a:latin typeface="새굴림" pitchFamily="18" charset="-127"/>
                <a:ea typeface="새굴림" pitchFamily="18" charset="-127"/>
              </a:rPr>
              <a:t>환경친화적 경제체제의 중요성 확대</a:t>
            </a:r>
          </a:p>
        </p:txBody>
      </p:sp>
      <p:sp>
        <p:nvSpPr>
          <p:cNvPr id="3089" name="Text Box 1075"/>
          <p:cNvSpPr txBox="1">
            <a:spLocks noChangeArrowheads="1"/>
          </p:cNvSpPr>
          <p:nvPr/>
        </p:nvSpPr>
        <p:spPr bwMode="auto">
          <a:xfrm>
            <a:off x="228600" y="5365750"/>
            <a:ext cx="28194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98425" indent="-9842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Char char="•"/>
            </a:pPr>
            <a:r>
              <a:rPr lang="ko-KR" altLang="en-US"/>
              <a:t>시민사회의 성장 및 지자체의 정착</a:t>
            </a:r>
          </a:p>
          <a:p>
            <a:pPr algn="l" eaLnBrk="1" hangingPunct="1">
              <a:lnSpc>
                <a:spcPct val="110000"/>
              </a:lnSpc>
              <a:buFontTx/>
              <a:buChar char="•"/>
            </a:pPr>
            <a:r>
              <a:rPr lang="ko-KR" altLang="en-US"/>
              <a:t>전자정부 구현을 위한 인프라 구축</a:t>
            </a:r>
          </a:p>
          <a:p>
            <a:pPr algn="just" eaLnBrk="1" hangingPunct="1">
              <a:lnSpc>
                <a:spcPct val="110000"/>
              </a:lnSpc>
              <a:buFontTx/>
              <a:buChar char="•"/>
            </a:pPr>
            <a:r>
              <a:rPr lang="ko-KR" altLang="en-US">
                <a:latin typeface="새굴림" pitchFamily="18" charset="-127"/>
                <a:ea typeface="새굴림" pitchFamily="18" charset="-127"/>
              </a:rPr>
              <a:t>행정의 투명성</a:t>
            </a:r>
            <a:r>
              <a:rPr lang="en-US" altLang="ko-KR">
                <a:latin typeface="새굴림" pitchFamily="18" charset="-127"/>
                <a:ea typeface="새굴림" pitchFamily="18" charset="-127"/>
              </a:rPr>
              <a:t>,</a:t>
            </a:r>
            <a:r>
              <a:rPr lang="ko-KR" altLang="en-US">
                <a:latin typeface="새굴림" pitchFamily="18" charset="-127"/>
                <a:ea typeface="새굴림" pitchFamily="18" charset="-127"/>
              </a:rPr>
              <a:t>생산성 제고에 대한 요구성 증대</a:t>
            </a:r>
          </a:p>
          <a:p>
            <a:pPr algn="just" eaLnBrk="1" hangingPunct="1">
              <a:lnSpc>
                <a:spcPct val="110000"/>
              </a:lnSpc>
              <a:buFontTx/>
              <a:buChar char="•"/>
            </a:pPr>
            <a:r>
              <a:rPr lang="ko-KR" altLang="en-US">
                <a:latin typeface="새굴림" pitchFamily="18" charset="-127"/>
                <a:ea typeface="새굴림" pitchFamily="18" charset="-127"/>
              </a:rPr>
              <a:t>국민알권리 및 정보공개 요구성 증대</a:t>
            </a:r>
            <a:endParaRPr lang="ko-KR" altLang="en-US"/>
          </a:p>
        </p:txBody>
      </p:sp>
      <p:sp>
        <p:nvSpPr>
          <p:cNvPr id="3090" name="Rectangle 1076"/>
          <p:cNvSpPr>
            <a:spLocks noChangeArrowheads="1"/>
          </p:cNvSpPr>
          <p:nvPr/>
        </p:nvSpPr>
        <p:spPr bwMode="auto">
          <a:xfrm>
            <a:off x="3175000" y="1663700"/>
            <a:ext cx="1143000" cy="228600"/>
          </a:xfrm>
          <a:prstGeom prst="rect">
            <a:avLst/>
          </a:prstGeom>
          <a:solidFill>
            <a:srgbClr val="32565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ko-KR" altLang="en-US" b="1">
                <a:solidFill>
                  <a:schemeClr val="bg1"/>
                </a:solidFill>
              </a:rPr>
              <a:t>경제적 측면</a:t>
            </a:r>
          </a:p>
        </p:txBody>
      </p:sp>
      <p:sp>
        <p:nvSpPr>
          <p:cNvPr id="3091" name="Rectangle 1077"/>
          <p:cNvSpPr>
            <a:spLocks noChangeArrowheads="1"/>
          </p:cNvSpPr>
          <p:nvPr/>
        </p:nvSpPr>
        <p:spPr bwMode="auto">
          <a:xfrm>
            <a:off x="215900" y="5137150"/>
            <a:ext cx="1143000" cy="228600"/>
          </a:xfrm>
          <a:prstGeom prst="rect">
            <a:avLst/>
          </a:prstGeom>
          <a:solidFill>
            <a:srgbClr val="32565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ko-KR" altLang="en-US" b="1">
                <a:solidFill>
                  <a:schemeClr val="bg1"/>
                </a:solidFill>
              </a:rPr>
              <a:t>정치적 측면</a:t>
            </a:r>
          </a:p>
        </p:txBody>
      </p:sp>
      <p:sp>
        <p:nvSpPr>
          <p:cNvPr id="3092" name="Rectangle 1078"/>
          <p:cNvSpPr>
            <a:spLocks noChangeArrowheads="1"/>
          </p:cNvSpPr>
          <p:nvPr/>
        </p:nvSpPr>
        <p:spPr bwMode="auto">
          <a:xfrm>
            <a:off x="3175000" y="5137150"/>
            <a:ext cx="1143000" cy="228600"/>
          </a:xfrm>
          <a:prstGeom prst="rect">
            <a:avLst/>
          </a:prstGeom>
          <a:solidFill>
            <a:srgbClr val="32565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ko-KR" altLang="en-US" b="1">
                <a:solidFill>
                  <a:schemeClr val="bg1"/>
                </a:solidFill>
              </a:rPr>
              <a:t>기술적 측면</a:t>
            </a:r>
          </a:p>
        </p:txBody>
      </p:sp>
      <p:sp>
        <p:nvSpPr>
          <p:cNvPr id="3093" name="Text Box 1079"/>
          <p:cNvSpPr txBox="1">
            <a:spLocks noChangeArrowheads="1"/>
          </p:cNvSpPr>
          <p:nvPr/>
        </p:nvSpPr>
        <p:spPr bwMode="auto">
          <a:xfrm>
            <a:off x="3200400" y="5334000"/>
            <a:ext cx="2895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98425" indent="-9842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lnSpc>
                <a:spcPct val="110000"/>
              </a:lnSpc>
              <a:buFontTx/>
              <a:buChar char="•"/>
            </a:pPr>
            <a:r>
              <a:rPr lang="ko-KR" altLang="en-US">
                <a:latin typeface="새굴림" pitchFamily="18" charset="-127"/>
                <a:ea typeface="새굴림" pitchFamily="18" charset="-127"/>
              </a:rPr>
              <a:t>정보통신기술의 비약적 발전</a:t>
            </a:r>
          </a:p>
          <a:p>
            <a:pPr algn="just" eaLnBrk="1" hangingPunct="1">
              <a:lnSpc>
                <a:spcPct val="110000"/>
              </a:lnSpc>
              <a:buFontTx/>
              <a:buChar char="•"/>
            </a:pPr>
            <a:r>
              <a:rPr lang="ko-KR" altLang="en-US">
                <a:latin typeface="새굴림" pitchFamily="18" charset="-127"/>
                <a:ea typeface="새굴림" pitchFamily="18" charset="-127"/>
              </a:rPr>
              <a:t>생산기술의 혁신</a:t>
            </a:r>
            <a:r>
              <a:rPr lang="en-US" altLang="ko-KR"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>
                <a:latin typeface="새굴림" pitchFamily="18" charset="-127"/>
                <a:ea typeface="새굴림" pitchFamily="18" charset="-127"/>
              </a:rPr>
              <a:t>공정의 디지털화</a:t>
            </a:r>
          </a:p>
          <a:p>
            <a:pPr algn="just" eaLnBrk="1" hangingPunct="1">
              <a:lnSpc>
                <a:spcPct val="110000"/>
              </a:lnSpc>
              <a:buFontTx/>
              <a:buChar char="•"/>
            </a:pPr>
            <a:r>
              <a:rPr lang="ko-KR" altLang="en-US">
                <a:latin typeface="새굴림" pitchFamily="18" charset="-127"/>
                <a:ea typeface="새굴림" pitchFamily="18" charset="-127"/>
              </a:rPr>
              <a:t>환경산업기술의 발달</a:t>
            </a:r>
          </a:p>
          <a:p>
            <a:pPr algn="just" eaLnBrk="1" hangingPunct="1">
              <a:lnSpc>
                <a:spcPct val="110000"/>
              </a:lnSpc>
              <a:buFontTx/>
              <a:buChar char="•"/>
            </a:pPr>
            <a:r>
              <a:rPr lang="ko-KR" altLang="en-US">
                <a:latin typeface="새굴림" pitchFamily="18" charset="-127"/>
                <a:ea typeface="새굴림" pitchFamily="18" charset="-127"/>
              </a:rPr>
              <a:t>환경친화적 과학기술의 중시 확대</a:t>
            </a:r>
          </a:p>
        </p:txBody>
      </p:sp>
      <p:graphicFrame>
        <p:nvGraphicFramePr>
          <p:cNvPr id="3074" name="Object 1080"/>
          <p:cNvGraphicFramePr>
            <a:graphicFrameLocks noChangeAspect="1"/>
          </p:cNvGraphicFramePr>
          <p:nvPr/>
        </p:nvGraphicFramePr>
        <p:xfrm>
          <a:off x="447675" y="2919413"/>
          <a:ext cx="2676525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차트" r:id="rId4" imgW="5620207" imgH="3953256" progId="MSGraph.Chart.8">
                  <p:embed followColorScheme="full"/>
                </p:oleObj>
              </mc:Choice>
              <mc:Fallback>
                <p:oleObj name="차트" r:id="rId4" imgW="5620207" imgH="3953256" progId="MSGraph.Chart.8">
                  <p:embed followColorScheme="full"/>
                  <p:pic>
                    <p:nvPicPr>
                      <p:cNvPr id="0" name="Object 10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2919413"/>
                        <a:ext cx="2676525" cy="188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4" name="Picture 1081" descr="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86088"/>
            <a:ext cx="22098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Text Box 1082"/>
          <p:cNvSpPr txBox="1">
            <a:spLocks noChangeArrowheads="1"/>
          </p:cNvSpPr>
          <p:nvPr/>
        </p:nvSpPr>
        <p:spPr bwMode="auto">
          <a:xfrm>
            <a:off x="990600" y="2971800"/>
            <a:ext cx="1231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100">
                <a:latin typeface="Times New Roman" pitchFamily="18" charset="0"/>
              </a:rPr>
              <a:t>인터넷 이용자 수</a:t>
            </a:r>
            <a:endParaRPr lang="ko-KR" altLang="en-US" sz="1100" baseline="30000">
              <a:latin typeface="Times New Roman" pitchFamily="18" charset="0"/>
            </a:endParaRPr>
          </a:p>
        </p:txBody>
      </p:sp>
      <p:sp>
        <p:nvSpPr>
          <p:cNvPr id="3096" name="Text Box 1083"/>
          <p:cNvSpPr txBox="1">
            <a:spLocks noChangeArrowheads="1"/>
          </p:cNvSpPr>
          <p:nvPr/>
        </p:nvSpPr>
        <p:spPr bwMode="auto">
          <a:xfrm>
            <a:off x="0" y="3581400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000">
                <a:sym typeface="Wingdings" pitchFamily="2" charset="2"/>
              </a:rPr>
              <a:t>(</a:t>
            </a:r>
            <a:r>
              <a:rPr lang="ko-KR" altLang="en-US" sz="1000"/>
              <a:t>천명</a:t>
            </a:r>
            <a:r>
              <a:rPr lang="en-US" altLang="ko-KR" sz="1000"/>
              <a:t>)</a:t>
            </a:r>
          </a:p>
        </p:txBody>
      </p:sp>
      <p:sp>
        <p:nvSpPr>
          <p:cNvPr id="3097" name="Text Box 1084"/>
          <p:cNvSpPr txBox="1">
            <a:spLocks noChangeArrowheads="1"/>
          </p:cNvSpPr>
          <p:nvPr/>
        </p:nvSpPr>
        <p:spPr bwMode="auto">
          <a:xfrm>
            <a:off x="168275" y="4826000"/>
            <a:ext cx="2994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30175" indent="-13017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ko-KR" altLang="en-US" sz="900">
                <a:latin typeface="Times New Roman" pitchFamily="18" charset="0"/>
                <a:ea typeface="굴림체" pitchFamily="49" charset="-127"/>
              </a:rPr>
              <a:t>출처</a:t>
            </a:r>
            <a:r>
              <a:rPr lang="en-US" altLang="ko-KR" sz="900">
                <a:latin typeface="Times New Roman" pitchFamily="18" charset="0"/>
                <a:ea typeface="굴림체" pitchFamily="49" charset="-127"/>
              </a:rPr>
              <a:t>) </a:t>
            </a:r>
            <a:r>
              <a:rPr lang="ko-KR" altLang="en-US" sz="900">
                <a:latin typeface="Times New Roman" pitchFamily="18" charset="0"/>
                <a:ea typeface="굴림체" pitchFamily="49" charset="-127"/>
              </a:rPr>
              <a:t>인터넷 이용자 통계</a:t>
            </a:r>
            <a:r>
              <a:rPr lang="en-US" altLang="ko-KR" sz="900">
                <a:latin typeface="Times New Roman" pitchFamily="18" charset="0"/>
                <a:ea typeface="굴림체" pitchFamily="49" charset="-127"/>
              </a:rPr>
              <a:t>, </a:t>
            </a:r>
            <a:r>
              <a:rPr lang="ko-KR" altLang="en-US" sz="900">
                <a:latin typeface="Times New Roman" pitchFamily="18" charset="0"/>
                <a:ea typeface="굴림체" pitchFamily="49" charset="-127"/>
              </a:rPr>
              <a:t>한국인터넷정보센터</a:t>
            </a:r>
            <a:r>
              <a:rPr lang="en-US" altLang="ko-KR" sz="900">
                <a:latin typeface="Times New Roman" pitchFamily="18" charset="0"/>
                <a:ea typeface="굴림체" pitchFamily="49" charset="-127"/>
              </a:rPr>
              <a:t>,  2001.12</a:t>
            </a:r>
          </a:p>
        </p:txBody>
      </p:sp>
      <p:sp>
        <p:nvSpPr>
          <p:cNvPr id="3098" name="Text Box 1085"/>
          <p:cNvSpPr txBox="1">
            <a:spLocks noChangeArrowheads="1"/>
          </p:cNvSpPr>
          <p:nvPr/>
        </p:nvSpPr>
        <p:spPr bwMode="auto">
          <a:xfrm>
            <a:off x="3708400" y="4737100"/>
            <a:ext cx="180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</a:rPr>
              <a:t>&lt; </a:t>
            </a:r>
            <a:r>
              <a:rPr lang="ko-KR" altLang="en-US">
                <a:latin typeface="Times New Roman" pitchFamily="18" charset="0"/>
              </a:rPr>
              <a:t>국가지리정보시스템 </a:t>
            </a:r>
            <a:r>
              <a:rPr lang="en-US" altLang="ko-KR">
                <a:latin typeface="Times New Roman" pitchFamily="18" charset="0"/>
              </a:rPr>
              <a:t>&gt;</a:t>
            </a:r>
            <a:endParaRPr lang="en-US" altLang="ko-KR" baseline="30000">
              <a:latin typeface="Times New Roman" pitchFamily="18" charset="0"/>
            </a:endParaRPr>
          </a:p>
        </p:txBody>
      </p:sp>
      <p:sp>
        <p:nvSpPr>
          <p:cNvPr id="27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2.2 3C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분석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 bwMode="auto">
          <a:xfrm>
            <a:off x="-1" y="533400"/>
            <a:ext cx="427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2pPr>
            <a:lvl3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3pPr>
            <a:lvl4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4pPr>
            <a:lvl5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5pPr>
            <a:lvl6pPr marL="4572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l"/>
            <a:r>
              <a:rPr lang="ko-KR" altLang="en-US" dirty="0"/>
              <a:t>외부환경 분석</a:t>
            </a:r>
            <a:r>
              <a:rPr lang="en-US" altLang="ko-KR" dirty="0"/>
              <a:t>– 21C </a:t>
            </a:r>
            <a:r>
              <a:rPr lang="ko-KR" altLang="en-US" dirty="0"/>
              <a:t>국내사회의 동향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7205663" y="76200"/>
            <a:ext cx="193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I-2.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사업환경의 이해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835613"/>
          </a:xfrm>
        </p:spPr>
        <p:txBody>
          <a:bodyPr/>
          <a:lstStyle/>
          <a:p>
            <a:pPr eaLnBrk="1" hangingPunct="1">
              <a:buFont typeface="Wingdings" pitchFamily="2" charset="2"/>
              <a:buChar char=""/>
            </a:pPr>
            <a:r>
              <a:rPr lang="ko-KR" altLang="en-US" sz="1400" dirty="0" smtClean="0"/>
              <a:t>전세계적으로 성장위주의 정책에서 환경배려 정책으로 전환하고 있음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또한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정보통신기술의 발달에 따른 초국가적 경제환경의 구축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환경문제 등의 국제적 이슈에 대한 협력 및 규제의 강화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환경친화적 기술의 중시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시민단체의 중요성 증대 등이 국제사회의 주요 동향임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11325" y="1905000"/>
            <a:ext cx="213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400" b="1" u="sng"/>
              <a:t>국제적인 환경 정책 동향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7070725" y="1905000"/>
            <a:ext cx="714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400" b="1" u="sng"/>
              <a:t>시사점</a:t>
            </a:r>
          </a:p>
        </p:txBody>
      </p:sp>
      <p:sp>
        <p:nvSpPr>
          <p:cNvPr id="4105" name="Rectangle 45"/>
          <p:cNvSpPr>
            <a:spLocks noChangeArrowheads="1"/>
          </p:cNvSpPr>
          <p:nvPr/>
        </p:nvSpPr>
        <p:spPr bwMode="auto">
          <a:xfrm>
            <a:off x="228600" y="2819400"/>
            <a:ext cx="4953000" cy="1600200"/>
          </a:xfrm>
          <a:prstGeom prst="rect">
            <a:avLst/>
          </a:prstGeom>
          <a:solidFill>
            <a:schemeClr val="bg1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185738" indent="-185738" algn="l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endParaRPr lang="ko-KR" altLang="ko-KR"/>
          </a:p>
        </p:txBody>
      </p:sp>
      <p:sp>
        <p:nvSpPr>
          <p:cNvPr id="4106" name="Rectangle 46"/>
          <p:cNvSpPr>
            <a:spLocks noChangeArrowheads="1"/>
          </p:cNvSpPr>
          <p:nvPr/>
        </p:nvSpPr>
        <p:spPr bwMode="auto">
          <a:xfrm>
            <a:off x="5867400" y="2438400"/>
            <a:ext cx="3048000" cy="4038600"/>
          </a:xfrm>
          <a:prstGeom prst="rect">
            <a:avLst/>
          </a:prstGeom>
          <a:solidFill>
            <a:schemeClr val="bg1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l">
              <a:lnSpc>
                <a:spcPct val="120000"/>
              </a:lnSpc>
              <a:spcBef>
                <a:spcPct val="70000"/>
              </a:spcBef>
              <a:spcAft>
                <a:spcPct val="70000"/>
              </a:spcAft>
              <a:buFontTx/>
              <a:buBlip>
                <a:blip r:embed="rId3"/>
              </a:buBlip>
            </a:pPr>
            <a:r>
              <a:rPr lang="ko-KR" altLang="en-US"/>
              <a:t>성장위주의 경제체제에서</a:t>
            </a:r>
            <a:r>
              <a:rPr lang="ko-KR" altLang="en-US">
                <a:sym typeface="Wingdings" pitchFamily="2" charset="2"/>
              </a:rPr>
              <a:t> 환경친화적 경제발전 및 기술이 중시되는 체제로 전환</a:t>
            </a:r>
          </a:p>
          <a:p>
            <a:pPr marL="190500" indent="-190500" algn="l">
              <a:lnSpc>
                <a:spcPct val="120000"/>
              </a:lnSpc>
              <a:spcBef>
                <a:spcPct val="70000"/>
              </a:spcBef>
              <a:spcAft>
                <a:spcPct val="70000"/>
              </a:spcAft>
              <a:buFontTx/>
              <a:buBlip>
                <a:blip r:embed="rId3"/>
              </a:buBlip>
            </a:pPr>
            <a:r>
              <a:rPr lang="ko-KR" altLang="en-US">
                <a:sym typeface="Wingdings" pitchFamily="2" charset="2"/>
              </a:rPr>
              <a:t>초국가적 경제환경의 구축에 따른 환경문제에 대한 국제적 대응 및 협력 중시</a:t>
            </a:r>
          </a:p>
          <a:p>
            <a:pPr marL="190500" indent="-190500" algn="l">
              <a:lnSpc>
                <a:spcPct val="120000"/>
              </a:lnSpc>
              <a:spcBef>
                <a:spcPct val="70000"/>
              </a:spcBef>
              <a:spcAft>
                <a:spcPct val="70000"/>
              </a:spcAft>
              <a:buFontTx/>
              <a:buBlip>
                <a:blip r:embed="rId3"/>
              </a:buBlip>
            </a:pPr>
            <a:r>
              <a:rPr lang="ko-KR" altLang="en-US">
                <a:sym typeface="Wingdings" pitchFamily="2" charset="2"/>
              </a:rPr>
              <a:t>국제기구</a:t>
            </a:r>
            <a:r>
              <a:rPr lang="en-US" altLang="ko-KR">
                <a:sym typeface="Wingdings" pitchFamily="2" charset="2"/>
              </a:rPr>
              <a:t>, </a:t>
            </a:r>
            <a:r>
              <a:rPr lang="ko-KR" altLang="en-US">
                <a:sym typeface="Wingdings" pitchFamily="2" charset="2"/>
              </a:rPr>
              <a:t>환경협약</a:t>
            </a:r>
            <a:r>
              <a:rPr lang="en-US" altLang="ko-KR">
                <a:sym typeface="Wingdings" pitchFamily="2" charset="2"/>
              </a:rPr>
              <a:t>, </a:t>
            </a:r>
            <a:r>
              <a:rPr lang="ko-KR" altLang="en-US">
                <a:sym typeface="Wingdings" pitchFamily="2" charset="2"/>
              </a:rPr>
              <a:t>무역규제 등을 통한 국제환경규제의 강화 </a:t>
            </a:r>
          </a:p>
          <a:p>
            <a:pPr marL="190500" indent="-190500" algn="l">
              <a:lnSpc>
                <a:spcPct val="120000"/>
              </a:lnSpc>
              <a:spcBef>
                <a:spcPct val="70000"/>
              </a:spcBef>
              <a:spcAft>
                <a:spcPct val="70000"/>
              </a:spcAft>
              <a:buFontTx/>
              <a:buBlip>
                <a:blip r:embed="rId3"/>
              </a:buBlip>
            </a:pPr>
            <a:r>
              <a:rPr lang="ko-KR" altLang="en-US">
                <a:sym typeface="Wingdings" pitchFamily="2" charset="2"/>
              </a:rPr>
              <a:t>세계적인 환경정책 조류에 부응하기 위한 관련 인프라의 구축이 필요함</a:t>
            </a:r>
          </a:p>
          <a:p>
            <a:pPr marL="190500" indent="-190500" algn="l">
              <a:lnSpc>
                <a:spcPct val="120000"/>
              </a:lnSpc>
              <a:spcBef>
                <a:spcPct val="70000"/>
              </a:spcBef>
              <a:spcAft>
                <a:spcPct val="70000"/>
              </a:spcAft>
              <a:buFontTx/>
              <a:buBlip>
                <a:blip r:embed="rId3"/>
              </a:buBlip>
            </a:pPr>
            <a:r>
              <a:rPr lang="ko-KR" altLang="en-US">
                <a:sym typeface="Wingdings" pitchFamily="2" charset="2"/>
              </a:rPr>
              <a:t>시민과 비정부단체의 활동 및 중요성 증가</a:t>
            </a:r>
          </a:p>
        </p:txBody>
      </p:sp>
      <p:sp>
        <p:nvSpPr>
          <p:cNvPr id="4107" name="AutoShape 47"/>
          <p:cNvSpPr>
            <a:spLocks noChangeArrowheads="1"/>
          </p:cNvSpPr>
          <p:nvPr/>
        </p:nvSpPr>
        <p:spPr bwMode="auto">
          <a:xfrm rot="5400000">
            <a:off x="4431507" y="4255293"/>
            <a:ext cx="2362200" cy="2524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E5E5E5"/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08" name="Rectangle 48"/>
          <p:cNvSpPr>
            <a:spLocks noChangeArrowheads="1"/>
          </p:cNvSpPr>
          <p:nvPr/>
        </p:nvSpPr>
        <p:spPr bwMode="auto">
          <a:xfrm>
            <a:off x="228600" y="2438400"/>
            <a:ext cx="4953000" cy="381000"/>
          </a:xfrm>
          <a:prstGeom prst="rect">
            <a:avLst/>
          </a:prstGeom>
          <a:solidFill>
            <a:srgbClr val="325656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r>
              <a:rPr lang="ko-KR" altLang="en-US">
                <a:solidFill>
                  <a:schemeClr val="bg1"/>
                </a:solidFill>
              </a:rPr>
              <a:t>세계 경제 포럼 </a:t>
            </a:r>
            <a:r>
              <a:rPr lang="en-US" altLang="ko-KR">
                <a:solidFill>
                  <a:schemeClr val="bg1"/>
                </a:solidFill>
              </a:rPr>
              <a:t>(WEF, World Economic Forum), 2001. 1</a:t>
            </a:r>
          </a:p>
        </p:txBody>
      </p:sp>
      <p:sp>
        <p:nvSpPr>
          <p:cNvPr id="4109" name="Rectangle 49"/>
          <p:cNvSpPr>
            <a:spLocks noChangeArrowheads="1"/>
          </p:cNvSpPr>
          <p:nvPr/>
        </p:nvSpPr>
        <p:spPr bwMode="auto">
          <a:xfrm>
            <a:off x="228600" y="4953000"/>
            <a:ext cx="4953000" cy="1524000"/>
          </a:xfrm>
          <a:prstGeom prst="rect">
            <a:avLst/>
          </a:prstGeom>
          <a:solidFill>
            <a:schemeClr val="bg1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85738" indent="-185738" algn="l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</a:pPr>
            <a:endParaRPr lang="ko-KR" altLang="ko-KR"/>
          </a:p>
        </p:txBody>
      </p:sp>
      <p:sp>
        <p:nvSpPr>
          <p:cNvPr id="4110" name="Rectangle 50"/>
          <p:cNvSpPr>
            <a:spLocks noChangeArrowheads="1"/>
          </p:cNvSpPr>
          <p:nvPr/>
        </p:nvSpPr>
        <p:spPr bwMode="auto">
          <a:xfrm>
            <a:off x="228600" y="4572000"/>
            <a:ext cx="4953000" cy="381000"/>
          </a:xfrm>
          <a:prstGeom prst="rect">
            <a:avLst/>
          </a:prstGeom>
          <a:solidFill>
            <a:srgbClr val="325656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l"/>
            <a:r>
              <a:rPr lang="en-US" altLang="ko-KR">
                <a:solidFill>
                  <a:schemeClr val="bg1"/>
                </a:solidFill>
              </a:rPr>
              <a:t>OECD </a:t>
            </a:r>
            <a:r>
              <a:rPr lang="ko-KR" altLang="en-US">
                <a:solidFill>
                  <a:schemeClr val="bg1"/>
                </a:solidFill>
              </a:rPr>
              <a:t>환경각료회의</a:t>
            </a:r>
            <a:r>
              <a:rPr lang="en-US" altLang="ko-KR">
                <a:solidFill>
                  <a:schemeClr val="bg1"/>
                </a:solidFill>
              </a:rPr>
              <a:t>, 2001. 5. 17</a:t>
            </a:r>
          </a:p>
        </p:txBody>
      </p:sp>
      <p:sp>
        <p:nvSpPr>
          <p:cNvPr id="4111" name="Text Box 51"/>
          <p:cNvSpPr txBox="1">
            <a:spLocks noChangeArrowheads="1"/>
          </p:cNvSpPr>
          <p:nvPr/>
        </p:nvSpPr>
        <p:spPr bwMode="auto">
          <a:xfrm>
            <a:off x="1943100" y="2898775"/>
            <a:ext cx="31242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85738" indent="-185738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ko-KR" altLang="en-US"/>
              <a:t>주로 환경문제를 논의</a:t>
            </a:r>
          </a:p>
          <a:p>
            <a:pPr algn="l" eaLnBrk="1" hangingPunct="1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ko-KR" altLang="en-US"/>
              <a:t>정보화시대의 격차 해소를 위한 방안</a:t>
            </a:r>
          </a:p>
          <a:p>
            <a:pPr algn="l" eaLnBrk="1" hangingPunct="1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ko-KR" altLang="en-US"/>
              <a:t>환경지속성지수 발표 </a:t>
            </a:r>
            <a:br>
              <a:rPr lang="ko-KR" altLang="en-US"/>
            </a:br>
            <a:r>
              <a:rPr lang="en-US" altLang="ko-KR"/>
              <a:t>(</a:t>
            </a:r>
            <a:r>
              <a:rPr lang="ko-KR" altLang="en-US"/>
              <a:t>한국은 </a:t>
            </a:r>
            <a:r>
              <a:rPr lang="en-US" altLang="ko-KR"/>
              <a:t>122</a:t>
            </a:r>
            <a:r>
              <a:rPr lang="ko-KR" altLang="en-US"/>
              <a:t>개국 중 </a:t>
            </a:r>
            <a:r>
              <a:rPr lang="en-US" altLang="ko-KR"/>
              <a:t>95</a:t>
            </a:r>
            <a:r>
              <a:rPr lang="ko-KR" altLang="en-US"/>
              <a:t>위</a:t>
            </a:r>
            <a:r>
              <a:rPr lang="en-US" altLang="ko-KR"/>
              <a:t>)</a:t>
            </a:r>
          </a:p>
          <a:p>
            <a:pPr algn="l" eaLnBrk="1" hangingPunct="1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ko-KR">
                <a:latin typeface="Verdana" pitchFamily="34" charset="0"/>
              </a:rPr>
              <a:t>“</a:t>
            </a:r>
            <a:r>
              <a:rPr lang="ko-KR" altLang="en-US"/>
              <a:t>환경</a:t>
            </a:r>
            <a:r>
              <a:rPr lang="ko-KR" altLang="en-US">
                <a:latin typeface="Verdana" pitchFamily="34" charset="0"/>
              </a:rPr>
              <a:t>”</a:t>
            </a:r>
            <a:r>
              <a:rPr lang="ko-KR" altLang="en-US"/>
              <a:t>이 세계경제의 주요변수의 하나로 등장함</a:t>
            </a:r>
          </a:p>
        </p:txBody>
      </p:sp>
      <p:pic>
        <p:nvPicPr>
          <p:cNvPr id="4112" name="Picture 52" descr="logo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2057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Text Box 53"/>
          <p:cNvSpPr txBox="1">
            <a:spLocks noChangeArrowheads="1"/>
          </p:cNvSpPr>
          <p:nvPr/>
        </p:nvSpPr>
        <p:spPr bwMode="auto">
          <a:xfrm>
            <a:off x="1981200" y="4991100"/>
            <a:ext cx="3124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85738" indent="-185738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ko-KR"/>
              <a:t>10</a:t>
            </a:r>
            <a:r>
              <a:rPr lang="ko-KR" altLang="en-US"/>
              <a:t>대 핵심환경지표 선정</a:t>
            </a:r>
          </a:p>
          <a:p>
            <a:pPr algn="l" eaLnBrk="1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ko-KR" altLang="en-US">
                <a:latin typeface="Verdana" pitchFamily="34" charset="0"/>
              </a:rPr>
              <a:t>“</a:t>
            </a:r>
            <a:r>
              <a:rPr lang="en-US" altLang="ko-KR"/>
              <a:t>21</a:t>
            </a:r>
            <a:r>
              <a:rPr lang="ko-KR" altLang="en-US"/>
              <a:t>세기 환경전략보고서</a:t>
            </a:r>
            <a:r>
              <a:rPr lang="ko-KR" altLang="en-US">
                <a:latin typeface="Verdana" pitchFamily="34" charset="0"/>
              </a:rPr>
              <a:t>”</a:t>
            </a:r>
            <a:r>
              <a:rPr lang="ko-KR" altLang="en-US"/>
              <a:t>와 </a:t>
            </a:r>
            <a:r>
              <a:rPr lang="ko-KR" altLang="en-US">
                <a:latin typeface="Verdana" pitchFamily="34" charset="0"/>
              </a:rPr>
              <a:t>“</a:t>
            </a:r>
            <a:r>
              <a:rPr lang="ko-KR" altLang="en-US"/>
              <a:t>지속 가능한 교통지침</a:t>
            </a:r>
            <a:r>
              <a:rPr lang="ko-KR" altLang="en-US">
                <a:latin typeface="Verdana" pitchFamily="34" charset="0"/>
              </a:rPr>
              <a:t>”</a:t>
            </a:r>
            <a:r>
              <a:rPr lang="ko-KR" altLang="en-US"/>
              <a:t>을 승인</a:t>
            </a:r>
          </a:p>
          <a:p>
            <a:pPr algn="l" eaLnBrk="1" hangingPunct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ko-KR" altLang="en-US"/>
              <a:t>이번 지침은 법적인 효력은 없으나 회원국은 이를 정책에 반영할 의무를 지게 됨</a:t>
            </a:r>
          </a:p>
        </p:txBody>
      </p:sp>
      <p:graphicFrame>
        <p:nvGraphicFramePr>
          <p:cNvPr id="4098" name="Object 54"/>
          <p:cNvGraphicFramePr>
            <a:graphicFrameLocks noChangeAspect="1"/>
          </p:cNvGraphicFramePr>
          <p:nvPr/>
        </p:nvGraphicFramePr>
        <p:xfrm>
          <a:off x="304800" y="2895600"/>
          <a:ext cx="15240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비트맵 이미지" r:id="rId5" imgW="1362265" imgH="1380952" progId="Paint.Picture">
                  <p:embed/>
                </p:oleObj>
              </mc:Choice>
              <mc:Fallback>
                <p:oleObj name="비트맵 이미지" r:id="rId5" imgW="1362265" imgH="1380952" progId="Paint.Picture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95600"/>
                        <a:ext cx="152400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2.2 3C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분석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 bwMode="auto">
          <a:xfrm>
            <a:off x="-1" y="533400"/>
            <a:ext cx="427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2pPr>
            <a:lvl3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3pPr>
            <a:lvl4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4pPr>
            <a:lvl5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5pPr>
            <a:lvl6pPr marL="4572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l"/>
            <a:r>
              <a:rPr lang="ko-KR" altLang="en-US" dirty="0"/>
              <a:t>외부환경 분석</a:t>
            </a:r>
            <a:r>
              <a:rPr lang="en-US" altLang="ko-KR" dirty="0"/>
              <a:t>– </a:t>
            </a:r>
            <a:r>
              <a:rPr lang="ko-KR" altLang="en-US" dirty="0"/>
              <a:t>국제적인 환경 정책의 경향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7205663" y="76200"/>
            <a:ext cx="193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I-2.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사업환경의 이해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835613"/>
          </a:xfrm>
        </p:spPr>
        <p:txBody>
          <a:bodyPr/>
          <a:lstStyle/>
          <a:p>
            <a:pPr eaLnBrk="1" hangingPunct="1">
              <a:buFont typeface="Wingdings" pitchFamily="2" charset="2"/>
              <a:buChar char=""/>
            </a:pPr>
            <a:r>
              <a:rPr lang="en-US" altLang="ko-KR" sz="1400" dirty="0" smtClean="0"/>
              <a:t>2011</a:t>
            </a:r>
            <a:r>
              <a:rPr lang="ko-KR" altLang="en-US" sz="1400" dirty="0" smtClean="0"/>
              <a:t>년 </a:t>
            </a:r>
            <a:r>
              <a:rPr lang="en-US" altLang="ko-KR" sz="1400" dirty="0" smtClean="0"/>
              <a:t>12</a:t>
            </a:r>
            <a:r>
              <a:rPr lang="ko-KR" altLang="en-US" sz="1400" dirty="0" smtClean="0"/>
              <a:t>월 상하수도 시설의 </a:t>
            </a:r>
            <a:r>
              <a:rPr lang="en-US" altLang="ko-KR" sz="1400" dirty="0" smtClean="0"/>
              <a:t>LCM </a:t>
            </a:r>
            <a:r>
              <a:rPr lang="ko-KR" altLang="en-US" sz="1400" dirty="0" smtClean="0"/>
              <a:t>도입 가이드라인 마련에 따라 요구사항이 증가하고 있으며</a:t>
            </a:r>
            <a:r>
              <a:rPr lang="en-US" altLang="ko-KR" sz="1400" dirty="0" smtClean="0"/>
              <a:t>, LCM(Life Cycle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Maintenance)</a:t>
            </a:r>
            <a:r>
              <a:rPr lang="ko-KR" altLang="en-US" sz="1400" dirty="0" smtClean="0"/>
              <a:t>은 상하수도시설의 </a:t>
            </a:r>
            <a:r>
              <a:rPr lang="en-US" altLang="ko-KR" sz="1400" dirty="0" smtClean="0"/>
              <a:t>Life Cycle </a:t>
            </a:r>
            <a:r>
              <a:rPr lang="ko-KR" altLang="en-US" sz="1400" dirty="0" smtClean="0"/>
              <a:t>즉 계획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시공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운영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관리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폐기의 </a:t>
            </a:r>
            <a:r>
              <a:rPr lang="ko-KR" altLang="en-US" sz="1400" dirty="0" err="1" smtClean="0"/>
              <a:t>전과정에</a:t>
            </a:r>
            <a:r>
              <a:rPr lang="ko-KR" altLang="en-US" sz="1400" dirty="0" smtClean="0"/>
              <a:t> 걸쳐 경제적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환경적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사회적 측면을 모두 고려한 통합적 관리활동이라 정의할 수 있음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</p:txBody>
      </p:sp>
      <p:grpSp>
        <p:nvGrpSpPr>
          <p:cNvPr id="3" name="그룹 2"/>
          <p:cNvGrpSpPr/>
          <p:nvPr/>
        </p:nvGrpSpPr>
        <p:grpSpPr>
          <a:xfrm>
            <a:off x="1040606" y="2240868"/>
            <a:ext cx="7134225" cy="3985561"/>
            <a:chOff x="1040606" y="2467775"/>
            <a:chExt cx="7134225" cy="3985561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606" y="2538561"/>
              <a:ext cx="7134225" cy="391477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661379" y="2467775"/>
              <a:ext cx="170270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latin typeface="+mj-ea"/>
                  <a:ea typeface="+mj-ea"/>
                </a:rPr>
                <a:t>하수도시설 </a:t>
              </a:r>
              <a:r>
                <a:rPr lang="en-US" altLang="ko-KR" sz="1600" b="1" dirty="0" smtClean="0">
                  <a:latin typeface="+mj-ea"/>
                  <a:ea typeface="+mj-ea"/>
                </a:rPr>
                <a:t>LCM</a:t>
              </a:r>
              <a:endParaRPr lang="ko-KR" altLang="en-US" sz="1600" b="1" dirty="0">
                <a:latin typeface="+mj-ea"/>
                <a:ea typeface="+mj-ea"/>
              </a:endParaRPr>
            </a:p>
          </p:txBody>
        </p:sp>
      </p:grpSp>
      <p:sp>
        <p:nvSpPr>
          <p:cNvPr id="9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2.2 3C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분석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-1" y="533400"/>
            <a:ext cx="427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2pPr>
            <a:lvl3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3pPr>
            <a:lvl4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4pPr>
            <a:lvl5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5pPr>
            <a:lvl6pPr marL="4572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l"/>
            <a:r>
              <a:rPr lang="ko-KR" altLang="en-US" dirty="0"/>
              <a:t>외부환경 분석</a:t>
            </a:r>
            <a:r>
              <a:rPr lang="en-US" altLang="ko-KR" dirty="0"/>
              <a:t>– </a:t>
            </a:r>
            <a:r>
              <a:rPr lang="ko-KR" altLang="en-US" dirty="0"/>
              <a:t>환경 정책의 경향</a:t>
            </a:r>
          </a:p>
        </p:txBody>
      </p:sp>
    </p:spTree>
    <p:extLst>
      <p:ext uri="{BB962C8B-B14F-4D97-AF65-F5344CB8AC3E}">
        <p14:creationId xmlns:p14="http://schemas.microsoft.com/office/powerpoint/2010/main" val="328041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205663" y="76200"/>
            <a:ext cx="193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I-2.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사업환경의 이해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067800" cy="340093"/>
          </a:xfrm>
        </p:spPr>
        <p:txBody>
          <a:bodyPr/>
          <a:lstStyle/>
          <a:p>
            <a:pPr eaLnBrk="1" hangingPunct="1">
              <a:buFont typeface="Wingdings" pitchFamily="2" charset="2"/>
              <a:buChar char=""/>
            </a:pPr>
            <a:r>
              <a:rPr lang="ko-KR" altLang="en-US" sz="1400" dirty="0" smtClean="0"/>
              <a:t>하수도 업무를 수행하는 환경부의 인터뷰 결과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1774825" y="1905000"/>
            <a:ext cx="154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400" b="1" u="sng"/>
              <a:t>인터뷰 결과 요약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7010400" y="1905000"/>
            <a:ext cx="714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400" b="1" u="sng"/>
              <a:t>시사점</a:t>
            </a:r>
          </a:p>
        </p:txBody>
      </p:sp>
      <p:sp>
        <p:nvSpPr>
          <p:cNvPr id="17416" name="Rectangle 19"/>
          <p:cNvSpPr>
            <a:spLocks noChangeArrowheads="1"/>
          </p:cNvSpPr>
          <p:nvPr/>
        </p:nvSpPr>
        <p:spPr bwMode="auto">
          <a:xfrm>
            <a:off x="1431925" y="2438400"/>
            <a:ext cx="3749675" cy="4057650"/>
          </a:xfrm>
          <a:prstGeom prst="rect">
            <a:avLst/>
          </a:prstGeom>
          <a:solidFill>
            <a:schemeClr val="bg1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just" fontAlgn="ctr" latinLnBrk="0">
              <a:lnSpc>
                <a:spcPct val="200000"/>
              </a:lnSpc>
              <a:spcBef>
                <a:spcPct val="20000"/>
              </a:spcBef>
              <a:spcAft>
                <a:spcPct val="20000"/>
              </a:spcAft>
              <a:buFontTx/>
              <a:buBlip>
                <a:blip r:embed="rId2"/>
              </a:buBlip>
            </a:pPr>
            <a:r>
              <a:rPr lang="ko-KR" altLang="en-US" dirty="0" err="1" smtClean="0"/>
              <a:t>지자체</a:t>
            </a:r>
            <a:r>
              <a:rPr lang="ko-KR" altLang="en-US" dirty="0" smtClean="0"/>
              <a:t> </a:t>
            </a:r>
            <a:r>
              <a:rPr lang="ko-KR" altLang="en-US" dirty="0"/>
              <a:t>예산으로 구축한 시스템을 공유시키는데 행정적 어려움이 발생할 수 있음</a:t>
            </a:r>
            <a:r>
              <a:rPr lang="en-US" altLang="ko-KR" dirty="0"/>
              <a:t>.</a:t>
            </a:r>
          </a:p>
          <a:p>
            <a:pPr marL="190500" indent="-190500" algn="just" fontAlgn="ctr" latinLnBrk="0">
              <a:lnSpc>
                <a:spcPct val="200000"/>
              </a:lnSpc>
              <a:spcBef>
                <a:spcPct val="20000"/>
              </a:spcBef>
              <a:spcAft>
                <a:spcPct val="20000"/>
              </a:spcAft>
              <a:buFontTx/>
              <a:buBlip>
                <a:blip r:embed="rId2"/>
              </a:buBlip>
            </a:pPr>
            <a:r>
              <a:rPr lang="ko-KR" altLang="en-US" dirty="0"/>
              <a:t>하수도 대장의 </a:t>
            </a:r>
            <a:r>
              <a:rPr lang="ko-KR" altLang="en-US" dirty="0" err="1"/>
              <a:t>하수관거</a:t>
            </a:r>
            <a:r>
              <a:rPr lang="ko-KR" altLang="en-US" dirty="0"/>
              <a:t> 관저고 자료가 현황과 일치하지 않은 경우가 많음</a:t>
            </a:r>
            <a:r>
              <a:rPr lang="en-US" altLang="ko-KR" dirty="0"/>
              <a:t>.</a:t>
            </a:r>
          </a:p>
          <a:p>
            <a:pPr marL="190500" indent="-190500" algn="just" fontAlgn="ctr" latinLnBrk="0">
              <a:lnSpc>
                <a:spcPct val="200000"/>
              </a:lnSpc>
              <a:spcBef>
                <a:spcPct val="20000"/>
              </a:spcBef>
              <a:spcAft>
                <a:spcPct val="20000"/>
              </a:spcAft>
              <a:buFontTx/>
              <a:buBlip>
                <a:blip r:embed="rId2"/>
              </a:buBlip>
            </a:pPr>
            <a:r>
              <a:rPr lang="ko-KR" altLang="en-US" dirty="0"/>
              <a:t>인구수 산정과 원단위 결정 등을 통계화 하여 활용이 가능하게 되면</a:t>
            </a:r>
            <a:r>
              <a:rPr lang="en-US" altLang="ko-KR" dirty="0"/>
              <a:t>, </a:t>
            </a:r>
            <a:r>
              <a:rPr lang="ko-KR" altLang="en-US" dirty="0"/>
              <a:t>계획 수립 시 비용감소 효과가 있을 것으로 생각됨</a:t>
            </a:r>
            <a:r>
              <a:rPr lang="en-US" altLang="ko-KR" dirty="0" smtClean="0"/>
              <a:t>.</a:t>
            </a:r>
          </a:p>
          <a:p>
            <a:pPr marL="190500" indent="-190500" algn="just" fontAlgn="ctr" latinLnBrk="0">
              <a:lnSpc>
                <a:spcPct val="200000"/>
              </a:lnSpc>
              <a:spcBef>
                <a:spcPct val="20000"/>
              </a:spcBef>
              <a:spcAft>
                <a:spcPct val="20000"/>
              </a:spcAft>
              <a:buFontTx/>
              <a:buBlip>
                <a:blip r:embed="rId2"/>
              </a:buBlip>
            </a:pPr>
            <a:r>
              <a:rPr lang="ko-KR" altLang="en-US" spc="-80" dirty="0" err="1"/>
              <a:t>지자체별</a:t>
            </a:r>
            <a:r>
              <a:rPr lang="ko-KR" altLang="en-US" spc="-80" dirty="0"/>
              <a:t> </a:t>
            </a:r>
            <a:r>
              <a:rPr lang="en-US" altLang="ko-KR" spc="-80" dirty="0"/>
              <a:t>GIS </a:t>
            </a:r>
            <a:r>
              <a:rPr lang="ko-KR" altLang="en-US" spc="-80" dirty="0"/>
              <a:t>프로그램 내 자료관리 구조가 상이 함</a:t>
            </a:r>
            <a:r>
              <a:rPr lang="en-US" altLang="ko-KR" spc="-80" dirty="0"/>
              <a:t>.</a:t>
            </a:r>
            <a:endParaRPr lang="ko-KR" altLang="en-US" dirty="0"/>
          </a:p>
        </p:txBody>
      </p:sp>
      <p:sp>
        <p:nvSpPr>
          <p:cNvPr id="17417" name="AutoShape 20"/>
          <p:cNvSpPr>
            <a:spLocks noChangeArrowheads="1"/>
          </p:cNvSpPr>
          <p:nvPr/>
        </p:nvSpPr>
        <p:spPr bwMode="auto">
          <a:xfrm rot="5400000">
            <a:off x="4431507" y="4255293"/>
            <a:ext cx="2362200" cy="2524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E5E5E5"/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18" name="Rectangle 21"/>
          <p:cNvSpPr>
            <a:spLocks noChangeArrowheads="1"/>
          </p:cNvSpPr>
          <p:nvPr/>
        </p:nvSpPr>
        <p:spPr bwMode="auto">
          <a:xfrm>
            <a:off x="5922963" y="2443163"/>
            <a:ext cx="3048000" cy="4038600"/>
          </a:xfrm>
          <a:prstGeom prst="rect">
            <a:avLst/>
          </a:prstGeom>
          <a:solidFill>
            <a:schemeClr val="bg1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l">
              <a:lnSpc>
                <a:spcPct val="200000"/>
              </a:lnSpc>
              <a:spcBef>
                <a:spcPct val="70000"/>
              </a:spcBef>
              <a:spcAft>
                <a:spcPct val="70000"/>
              </a:spcAft>
              <a:buFontTx/>
              <a:buBlip>
                <a:blip r:embed="rId3"/>
              </a:buBlip>
            </a:pPr>
            <a:r>
              <a:rPr lang="ko-KR" altLang="en-US" dirty="0" smtClean="0">
                <a:latin typeface="Times New Roman" pitchFamily="18" charset="0"/>
              </a:rPr>
              <a:t>하수도 </a:t>
            </a:r>
            <a:r>
              <a:rPr lang="ko-KR" altLang="en-US" dirty="0">
                <a:latin typeface="Times New Roman" pitchFamily="18" charset="0"/>
              </a:rPr>
              <a:t>행정업무 전산화 방안 마련</a:t>
            </a:r>
          </a:p>
          <a:p>
            <a:pPr marL="190500" indent="-190500" algn="l">
              <a:lnSpc>
                <a:spcPct val="200000"/>
              </a:lnSpc>
              <a:spcBef>
                <a:spcPct val="70000"/>
              </a:spcBef>
              <a:spcAft>
                <a:spcPct val="70000"/>
              </a:spcAft>
              <a:buFontTx/>
              <a:buBlip>
                <a:blip r:embed="rId3"/>
              </a:buBlip>
            </a:pPr>
            <a:r>
              <a:rPr lang="ko-KR" altLang="en-US" dirty="0">
                <a:latin typeface="Times New Roman" pitchFamily="18" charset="0"/>
              </a:rPr>
              <a:t>하수도 시설 운영정보시스템을 구축하여 시설정보의 </a:t>
            </a:r>
            <a:r>
              <a:rPr lang="ko-KR" altLang="en-US" dirty="0" smtClean="0">
                <a:latin typeface="Times New Roman" pitchFamily="18" charset="0"/>
              </a:rPr>
              <a:t>현행화</a:t>
            </a:r>
            <a:endParaRPr lang="en-US" altLang="ko-KR" dirty="0" smtClean="0">
              <a:latin typeface="Times New Roman" pitchFamily="18" charset="0"/>
            </a:endParaRPr>
          </a:p>
          <a:p>
            <a:pPr marL="190500" indent="-190500" algn="l">
              <a:lnSpc>
                <a:spcPct val="200000"/>
              </a:lnSpc>
              <a:spcBef>
                <a:spcPct val="70000"/>
              </a:spcBef>
              <a:spcAft>
                <a:spcPct val="70000"/>
              </a:spcAft>
              <a:buFontTx/>
              <a:buBlip>
                <a:blip r:embed="rId3"/>
              </a:buBlip>
            </a:pPr>
            <a:r>
              <a:rPr lang="ko-KR" altLang="en-US" dirty="0">
                <a:latin typeface="Times New Roman" pitchFamily="18" charset="0"/>
              </a:rPr>
              <a:t>하수도분야 </a:t>
            </a:r>
            <a:r>
              <a:rPr lang="en-US" altLang="ko-KR" dirty="0">
                <a:latin typeface="Times New Roman" pitchFamily="18" charset="0"/>
              </a:rPr>
              <a:t>GIS </a:t>
            </a:r>
            <a:r>
              <a:rPr lang="ko-KR" altLang="en-US" dirty="0">
                <a:latin typeface="Times New Roman" pitchFamily="18" charset="0"/>
              </a:rPr>
              <a:t>프로그램 내 자료관리의 효율성 제고방안 마련</a:t>
            </a:r>
            <a:endParaRPr lang="en-US" altLang="ko-KR" dirty="0">
              <a:latin typeface="Times New Roman" pitchFamily="18" charset="0"/>
            </a:endParaRPr>
          </a:p>
        </p:txBody>
      </p:sp>
      <p:sp>
        <p:nvSpPr>
          <p:cNvPr id="17419" name="Rectangle 22"/>
          <p:cNvSpPr>
            <a:spLocks noChangeArrowheads="1"/>
          </p:cNvSpPr>
          <p:nvPr/>
        </p:nvSpPr>
        <p:spPr bwMode="auto">
          <a:xfrm>
            <a:off x="152400" y="2438400"/>
            <a:ext cx="1279525" cy="4057650"/>
          </a:xfrm>
          <a:prstGeom prst="rect">
            <a:avLst/>
          </a:prstGeom>
          <a:solidFill>
            <a:srgbClr val="32565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ko-KR" altLang="en-US" sz="1400" b="1">
                <a:solidFill>
                  <a:schemeClr val="bg1"/>
                </a:solidFill>
              </a:rPr>
              <a:t>환경부</a:t>
            </a:r>
            <a:endParaRPr lang="en-US" altLang="ko-KR" sz="1400" b="1">
              <a:solidFill>
                <a:schemeClr val="bg1"/>
              </a:solidFill>
            </a:endParaRPr>
          </a:p>
        </p:txBody>
      </p:sp>
      <p:sp>
        <p:nvSpPr>
          <p:cNvPr id="12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2.2 3C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분석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 bwMode="auto">
          <a:xfrm>
            <a:off x="-1" y="533400"/>
            <a:ext cx="427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2pPr>
            <a:lvl3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3pPr>
            <a:lvl4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4pPr>
            <a:lvl5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5pPr>
            <a:lvl6pPr marL="4572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l"/>
            <a:r>
              <a:rPr lang="ko-KR" altLang="en-US" dirty="0"/>
              <a:t>고객 분석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7205663" y="76200"/>
            <a:ext cx="193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I-2.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사업환경의 이해</a:t>
            </a:r>
          </a:p>
        </p:txBody>
      </p:sp>
      <p:sp>
        <p:nvSpPr>
          <p:cNvPr id="51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7853"/>
          </a:xfrm>
        </p:spPr>
        <p:txBody>
          <a:bodyPr/>
          <a:lstStyle/>
          <a:p>
            <a:pPr eaLnBrk="1" hangingPunct="1">
              <a:buFont typeface="Wingdings" pitchFamily="2" charset="2"/>
              <a:buChar char=""/>
            </a:pPr>
            <a:r>
              <a:rPr lang="ko-KR" altLang="en-US" sz="1400" dirty="0" smtClean="0"/>
              <a:t>현재 인터넷 환경을 기반으로 하는 다양한 요소기술이 개발되어 성숙단계에 있으며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이와 같은 정보기술의 발달은 분산환경에서 사용자 위주의 정보시스템 개발을 가능케 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</p:txBody>
      </p:sp>
      <p:sp>
        <p:nvSpPr>
          <p:cNvPr id="5130" name="Text Box 34"/>
          <p:cNvSpPr txBox="1">
            <a:spLocks noChangeArrowheads="1"/>
          </p:cNvSpPr>
          <p:nvPr/>
        </p:nvSpPr>
        <p:spPr bwMode="auto">
          <a:xfrm>
            <a:off x="7439025" y="1693404"/>
            <a:ext cx="714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400" b="1" u="sng"/>
              <a:t>시사점</a:t>
            </a:r>
          </a:p>
        </p:txBody>
      </p:sp>
      <p:sp>
        <p:nvSpPr>
          <p:cNvPr id="5131" name="Rectangle 35"/>
          <p:cNvSpPr>
            <a:spLocks noChangeArrowheads="1"/>
          </p:cNvSpPr>
          <p:nvPr/>
        </p:nvSpPr>
        <p:spPr bwMode="auto">
          <a:xfrm>
            <a:off x="6477000" y="2074404"/>
            <a:ext cx="2514600" cy="4038600"/>
          </a:xfrm>
          <a:prstGeom prst="rect">
            <a:avLst/>
          </a:prstGeom>
          <a:solidFill>
            <a:schemeClr val="bg1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85738" indent="-185738" algn="l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ko-KR" altLang="en-US" dirty="0"/>
              <a:t>인터넷</a:t>
            </a:r>
            <a:r>
              <a:rPr lang="en-US" altLang="ko-KR" dirty="0"/>
              <a:t>/</a:t>
            </a:r>
            <a:r>
              <a:rPr lang="ko-KR" altLang="en-US" dirty="0"/>
              <a:t>인트라넷 구현 기술의 </a:t>
            </a:r>
            <a:r>
              <a:rPr lang="ko-KR" altLang="en-US" dirty="0" smtClean="0"/>
              <a:t>성숙</a:t>
            </a:r>
            <a:endParaRPr lang="ko-KR" altLang="en-US" dirty="0"/>
          </a:p>
          <a:p>
            <a:pPr marL="185738" indent="-185738" algn="l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ko-KR" altLang="en-US" dirty="0"/>
              <a:t>분산환경에서의 정보의 통합 기술의 발달</a:t>
            </a:r>
          </a:p>
          <a:p>
            <a:pPr marL="185738" indent="-185738" algn="l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ko-KR" altLang="en-US" dirty="0" err="1"/>
              <a:t>이기종</a:t>
            </a:r>
            <a:r>
              <a:rPr lang="ko-KR" altLang="en-US" dirty="0"/>
              <a:t> 시스템간의 통합화 기술의 발달</a:t>
            </a:r>
          </a:p>
          <a:p>
            <a:pPr marL="185738" indent="-185738" algn="l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ko-KR" altLang="en-US" dirty="0"/>
              <a:t>시스템의 확장성과 통합성을 고려한 선진형 시스템 구현</a:t>
            </a:r>
          </a:p>
          <a:p>
            <a:pPr marL="185738" indent="-185738" algn="l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ko-KR" altLang="en-US" dirty="0"/>
              <a:t>음성</a:t>
            </a:r>
            <a:r>
              <a:rPr lang="en-US" altLang="ko-KR" dirty="0"/>
              <a:t>, </a:t>
            </a:r>
            <a:r>
              <a:rPr lang="ko-KR" altLang="en-US" dirty="0"/>
              <a:t>영상과 같은 멀티미디어 자료의 통신이 가능함</a:t>
            </a:r>
          </a:p>
          <a:p>
            <a:pPr marL="185738" indent="-185738" algn="l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FontTx/>
              <a:buBlip>
                <a:blip r:embed="rId3"/>
              </a:buBlip>
            </a:pPr>
            <a:r>
              <a:rPr lang="ko-KR" altLang="en-US" dirty="0"/>
              <a:t>데이터 전송속도 및 </a:t>
            </a:r>
            <a:r>
              <a:rPr lang="ko-KR" altLang="en-US" dirty="0" err="1"/>
              <a:t>전송량의</a:t>
            </a:r>
            <a:r>
              <a:rPr lang="ko-KR" altLang="en-US" dirty="0"/>
              <a:t> 제한이 없어지고 있음</a:t>
            </a:r>
          </a:p>
        </p:txBody>
      </p:sp>
      <p:sp>
        <p:nvSpPr>
          <p:cNvPr id="169024" name="Freeform 64"/>
          <p:cNvSpPr>
            <a:spLocks/>
          </p:cNvSpPr>
          <p:nvPr/>
        </p:nvSpPr>
        <p:spPr bwMode="auto">
          <a:xfrm>
            <a:off x="152400" y="2455404"/>
            <a:ext cx="5486400" cy="3657600"/>
          </a:xfrm>
          <a:custGeom>
            <a:avLst/>
            <a:gdLst>
              <a:gd name="T0" fmla="*/ 0 w 3456"/>
              <a:gd name="T1" fmla="*/ 1728 h 2304"/>
              <a:gd name="T2" fmla="*/ 864 w 3456"/>
              <a:gd name="T3" fmla="*/ 1728 h 2304"/>
              <a:gd name="T4" fmla="*/ 864 w 3456"/>
              <a:gd name="T5" fmla="*/ 1152 h 2304"/>
              <a:gd name="T6" fmla="*/ 1728 w 3456"/>
              <a:gd name="T7" fmla="*/ 1152 h 2304"/>
              <a:gd name="T8" fmla="*/ 1728 w 3456"/>
              <a:gd name="T9" fmla="*/ 576 h 2304"/>
              <a:gd name="T10" fmla="*/ 2592 w 3456"/>
              <a:gd name="T11" fmla="*/ 576 h 2304"/>
              <a:gd name="T12" fmla="*/ 2592 w 3456"/>
              <a:gd name="T13" fmla="*/ 0 h 2304"/>
              <a:gd name="T14" fmla="*/ 3456 w 3456"/>
              <a:gd name="T15" fmla="*/ 0 h 2304"/>
              <a:gd name="T16" fmla="*/ 3456 w 3456"/>
              <a:gd name="T17" fmla="*/ 2304 h 2304"/>
              <a:gd name="T18" fmla="*/ 0 w 3456"/>
              <a:gd name="T19" fmla="*/ 2304 h 2304"/>
              <a:gd name="T20" fmla="*/ 0 w 3456"/>
              <a:gd name="T21" fmla="*/ 1728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56" h="2304">
                <a:moveTo>
                  <a:pt x="0" y="1728"/>
                </a:moveTo>
                <a:lnTo>
                  <a:pt x="864" y="1728"/>
                </a:lnTo>
                <a:lnTo>
                  <a:pt x="864" y="1152"/>
                </a:lnTo>
                <a:lnTo>
                  <a:pt x="1728" y="1152"/>
                </a:lnTo>
                <a:lnTo>
                  <a:pt x="1728" y="576"/>
                </a:lnTo>
                <a:lnTo>
                  <a:pt x="2592" y="576"/>
                </a:lnTo>
                <a:lnTo>
                  <a:pt x="2592" y="0"/>
                </a:lnTo>
                <a:lnTo>
                  <a:pt x="3456" y="0"/>
                </a:lnTo>
                <a:lnTo>
                  <a:pt x="3456" y="2304"/>
                </a:lnTo>
                <a:lnTo>
                  <a:pt x="0" y="2304"/>
                </a:lnTo>
                <a:lnTo>
                  <a:pt x="0" y="1728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/>
        </p:spPr>
        <p:txBody>
          <a:bodyPr lIns="90000" tIns="46800" rIns="90000" bIns="46800" anchor="ctr">
            <a:flatTx/>
          </a:bodyPr>
          <a:lstStyle/>
          <a:p>
            <a:pPr>
              <a:defRPr/>
            </a:pPr>
            <a:endParaRPr lang="ko-KR" altLang="en-US"/>
          </a:p>
        </p:txBody>
      </p:sp>
      <p:grpSp>
        <p:nvGrpSpPr>
          <p:cNvPr id="5133" name="Group 65"/>
          <p:cNvGrpSpPr>
            <a:grpSpLocks/>
          </p:cNvGrpSpPr>
          <p:nvPr/>
        </p:nvGrpSpPr>
        <p:grpSpPr bwMode="auto">
          <a:xfrm>
            <a:off x="2819400" y="2303004"/>
            <a:ext cx="1600200" cy="1066800"/>
            <a:chOff x="4368" y="1248"/>
            <a:chExt cx="1200" cy="672"/>
          </a:xfrm>
        </p:grpSpPr>
        <p:graphicFrame>
          <p:nvGraphicFramePr>
            <p:cNvPr id="5125" name="Object 66"/>
            <p:cNvGraphicFramePr>
              <a:graphicFrameLocks noChangeAspect="1"/>
            </p:cNvGraphicFramePr>
            <p:nvPr/>
          </p:nvGraphicFramePr>
          <p:xfrm flipV="1">
            <a:off x="4368" y="1248"/>
            <a:ext cx="1200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3" name="Image" r:id="rId4" imgW="4002824" imgH="4002824" progId="Photoshop.Image.4">
                    <p:embed/>
                  </p:oleObj>
                </mc:Choice>
                <mc:Fallback>
                  <p:oleObj name="Image" r:id="rId4" imgW="4002824" imgH="4002824" progId="Photoshop.Image.4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V="1">
                          <a:off x="4368" y="1248"/>
                          <a:ext cx="1200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9027" name="Text Box 67"/>
            <p:cNvSpPr txBox="1">
              <a:spLocks noChangeArrowheads="1"/>
            </p:cNvSpPr>
            <p:nvPr/>
          </p:nvSpPr>
          <p:spPr bwMode="auto">
            <a:xfrm>
              <a:off x="4673" y="1440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ko-KR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Internet</a:t>
              </a:r>
            </a:p>
            <a:p>
              <a:pPr>
                <a:defRPr/>
              </a:pPr>
              <a:r>
                <a:rPr lang="ko-KR" alt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환경</a:t>
              </a:r>
            </a:p>
          </p:txBody>
        </p:sp>
      </p:grpSp>
      <p:grpSp>
        <p:nvGrpSpPr>
          <p:cNvPr id="5134" name="Group 68"/>
          <p:cNvGrpSpPr>
            <a:grpSpLocks/>
          </p:cNvGrpSpPr>
          <p:nvPr/>
        </p:nvGrpSpPr>
        <p:grpSpPr bwMode="auto">
          <a:xfrm>
            <a:off x="1447800" y="3217404"/>
            <a:ext cx="1600200" cy="1066800"/>
            <a:chOff x="4368" y="1248"/>
            <a:chExt cx="1200" cy="672"/>
          </a:xfrm>
        </p:grpSpPr>
        <p:graphicFrame>
          <p:nvGraphicFramePr>
            <p:cNvPr id="5124" name="Object 69"/>
            <p:cNvGraphicFramePr>
              <a:graphicFrameLocks noChangeAspect="1"/>
            </p:cNvGraphicFramePr>
            <p:nvPr/>
          </p:nvGraphicFramePr>
          <p:xfrm flipV="1">
            <a:off x="4368" y="1248"/>
            <a:ext cx="1200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4" name="Image" r:id="rId6" imgW="4002824" imgH="4002824" progId="Photoshop.Image.4">
                    <p:embed/>
                  </p:oleObj>
                </mc:Choice>
                <mc:Fallback>
                  <p:oleObj name="Image" r:id="rId6" imgW="4002824" imgH="4002824" progId="Photoshop.Image.4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V="1">
                          <a:off x="4368" y="1248"/>
                          <a:ext cx="1200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9030" name="Text Box 70"/>
            <p:cNvSpPr txBox="1">
              <a:spLocks noChangeArrowheads="1"/>
            </p:cNvSpPr>
            <p:nvPr/>
          </p:nvSpPr>
          <p:spPr bwMode="auto">
            <a:xfrm>
              <a:off x="4531" y="1440"/>
              <a:ext cx="880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ko-KR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Client/Server</a:t>
              </a:r>
            </a:p>
            <a:p>
              <a:pPr>
                <a:defRPr/>
              </a:pPr>
              <a:r>
                <a:rPr lang="ko-KR" alt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환경</a:t>
              </a:r>
            </a:p>
          </p:txBody>
        </p:sp>
      </p:grpSp>
      <p:grpSp>
        <p:nvGrpSpPr>
          <p:cNvPr id="5135" name="Group 71"/>
          <p:cNvGrpSpPr>
            <a:grpSpLocks/>
          </p:cNvGrpSpPr>
          <p:nvPr/>
        </p:nvGrpSpPr>
        <p:grpSpPr bwMode="auto">
          <a:xfrm>
            <a:off x="76200" y="4131804"/>
            <a:ext cx="1600200" cy="1066800"/>
            <a:chOff x="4368" y="1248"/>
            <a:chExt cx="1200" cy="672"/>
          </a:xfrm>
        </p:grpSpPr>
        <p:graphicFrame>
          <p:nvGraphicFramePr>
            <p:cNvPr id="5123" name="Object 72"/>
            <p:cNvGraphicFramePr>
              <a:graphicFrameLocks noChangeAspect="1"/>
            </p:cNvGraphicFramePr>
            <p:nvPr/>
          </p:nvGraphicFramePr>
          <p:xfrm flipV="1">
            <a:off x="4368" y="1248"/>
            <a:ext cx="1200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" name="Image" r:id="rId7" imgW="4002824" imgH="4002824" progId="Photoshop.Image.4">
                    <p:embed/>
                  </p:oleObj>
                </mc:Choice>
                <mc:Fallback>
                  <p:oleObj name="Image" r:id="rId7" imgW="4002824" imgH="4002824" progId="Photoshop.Image.4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V="1">
                          <a:off x="4368" y="1248"/>
                          <a:ext cx="1200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9033" name="Text Box 73"/>
            <p:cNvSpPr txBox="1">
              <a:spLocks noChangeArrowheads="1"/>
            </p:cNvSpPr>
            <p:nvPr/>
          </p:nvSpPr>
          <p:spPr bwMode="auto">
            <a:xfrm>
              <a:off x="4588" y="1440"/>
              <a:ext cx="770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ko-KR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Mainframe</a:t>
              </a:r>
            </a:p>
            <a:p>
              <a:pPr>
                <a:defRPr/>
              </a:pPr>
              <a:r>
                <a:rPr lang="ko-KR" alt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환경</a:t>
              </a:r>
            </a:p>
          </p:txBody>
        </p:sp>
      </p:grpSp>
      <p:grpSp>
        <p:nvGrpSpPr>
          <p:cNvPr id="5136" name="Group 74"/>
          <p:cNvGrpSpPr>
            <a:grpSpLocks/>
          </p:cNvGrpSpPr>
          <p:nvPr/>
        </p:nvGrpSpPr>
        <p:grpSpPr bwMode="auto">
          <a:xfrm>
            <a:off x="4191000" y="1448780"/>
            <a:ext cx="1600200" cy="1066800"/>
            <a:chOff x="4368" y="1248"/>
            <a:chExt cx="1200" cy="672"/>
          </a:xfrm>
        </p:grpSpPr>
        <p:graphicFrame>
          <p:nvGraphicFramePr>
            <p:cNvPr id="5122" name="Object 75"/>
            <p:cNvGraphicFramePr>
              <a:graphicFrameLocks noChangeAspect="1"/>
            </p:cNvGraphicFramePr>
            <p:nvPr/>
          </p:nvGraphicFramePr>
          <p:xfrm flipV="1">
            <a:off x="4368" y="1248"/>
            <a:ext cx="1200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6" name="Image" r:id="rId8" imgW="4002824" imgH="4002824" progId="Photoshop.Image.4">
                    <p:embed/>
                  </p:oleObj>
                </mc:Choice>
                <mc:Fallback>
                  <p:oleObj name="Image" r:id="rId8" imgW="4002824" imgH="4002824" progId="Photoshop.Image.4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V="1">
                          <a:off x="4368" y="1248"/>
                          <a:ext cx="1200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9036" name="Text Box 76"/>
            <p:cNvSpPr txBox="1">
              <a:spLocks noChangeArrowheads="1"/>
            </p:cNvSpPr>
            <p:nvPr/>
          </p:nvSpPr>
          <p:spPr bwMode="auto">
            <a:xfrm>
              <a:off x="4699" y="1440"/>
              <a:ext cx="539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ko-KR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Mobile</a:t>
              </a:r>
            </a:p>
            <a:p>
              <a:pPr>
                <a:defRPr/>
              </a:pPr>
              <a:r>
                <a:rPr lang="ko-KR" alt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HY울릉도M" pitchFamily="18" charset="-127"/>
                  <a:ea typeface="HY울릉도M" pitchFamily="18" charset="-127"/>
                </a:rPr>
                <a:t>환경</a:t>
              </a:r>
            </a:p>
          </p:txBody>
        </p:sp>
      </p:grpSp>
      <p:sp>
        <p:nvSpPr>
          <p:cNvPr id="5137" name="Rectangle 77"/>
          <p:cNvSpPr>
            <a:spLocks noChangeArrowheads="1"/>
          </p:cNvSpPr>
          <p:nvPr/>
        </p:nvSpPr>
        <p:spPr bwMode="auto">
          <a:xfrm>
            <a:off x="152400" y="5198604"/>
            <a:ext cx="144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13" tIns="44450" rIns="87313" bIns="44450">
            <a:spAutoFit/>
          </a:bodyPr>
          <a:lstStyle/>
          <a:p>
            <a:pPr marL="92075" indent="-92075" algn="l" defTabSz="687388" latinLnBrk="0">
              <a:buFontTx/>
              <a:buBlip>
                <a:blip r:embed="rId9"/>
              </a:buBlip>
            </a:pPr>
            <a:r>
              <a:rPr lang="en-US" altLang="ko-KR" sz="1100"/>
              <a:t> </a:t>
            </a:r>
            <a:r>
              <a:rPr lang="ko-KR" altLang="en-US" sz="1100"/>
              <a:t>중앙 집중형 구조</a:t>
            </a:r>
          </a:p>
          <a:p>
            <a:pPr marL="92075" indent="-92075" algn="l" defTabSz="687388" latinLnBrk="0">
              <a:buFontTx/>
              <a:buBlip>
                <a:blip r:embed="rId9"/>
              </a:buBlip>
            </a:pPr>
            <a:r>
              <a:rPr lang="ko-KR" altLang="en-US" sz="1100"/>
              <a:t> </a:t>
            </a:r>
            <a:r>
              <a:rPr lang="en-US" altLang="ko-KR" sz="1100"/>
              <a:t>COBOL</a:t>
            </a:r>
          </a:p>
          <a:p>
            <a:pPr marL="92075" indent="-92075" algn="l" defTabSz="687388" latinLnBrk="0">
              <a:buFontTx/>
              <a:buBlip>
                <a:blip r:embed="rId9"/>
              </a:buBlip>
            </a:pPr>
            <a:r>
              <a:rPr lang="en-US" altLang="ko-KR" sz="1100"/>
              <a:t> Text Interface</a:t>
            </a:r>
          </a:p>
          <a:p>
            <a:pPr marL="92075" indent="-92075" algn="l" defTabSz="687388" latinLnBrk="0">
              <a:buFontTx/>
              <a:buBlip>
                <a:blip r:embed="rId9"/>
              </a:buBlip>
            </a:pPr>
            <a:r>
              <a:rPr lang="en-US" altLang="ko-KR" sz="1100"/>
              <a:t> Dummy Terminal</a:t>
            </a:r>
          </a:p>
        </p:txBody>
      </p:sp>
      <p:sp>
        <p:nvSpPr>
          <p:cNvPr id="5138" name="Rectangle 78"/>
          <p:cNvSpPr>
            <a:spLocks noChangeArrowheads="1"/>
          </p:cNvSpPr>
          <p:nvPr/>
        </p:nvSpPr>
        <p:spPr bwMode="auto">
          <a:xfrm>
            <a:off x="1524000" y="4284204"/>
            <a:ext cx="12954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13" tIns="44450" rIns="87313" bIns="44450">
            <a:spAutoFit/>
          </a:bodyPr>
          <a:lstStyle/>
          <a:p>
            <a:pPr marL="142875" indent="-142875" algn="l" defTabSz="687388" latinLnBrk="0">
              <a:buFontTx/>
              <a:buBlip>
                <a:blip r:embed="rId9"/>
              </a:buBlip>
            </a:pPr>
            <a:r>
              <a:rPr lang="ko-KR" altLang="en-US" sz="1100"/>
              <a:t>개방형 환경</a:t>
            </a:r>
          </a:p>
          <a:p>
            <a:pPr marL="142875" indent="-142875" algn="l" defTabSz="687388" latinLnBrk="0">
              <a:buFontTx/>
              <a:buBlip>
                <a:blip r:embed="rId9"/>
              </a:buBlip>
            </a:pPr>
            <a:r>
              <a:rPr lang="ko-KR" altLang="en-US" sz="1100"/>
              <a:t>분산 컴퓨팅</a:t>
            </a:r>
          </a:p>
          <a:p>
            <a:pPr marL="142875" indent="-142875" algn="l" defTabSz="687388" latinLnBrk="0">
              <a:buFontTx/>
              <a:buBlip>
                <a:blip r:embed="rId9"/>
              </a:buBlip>
            </a:pPr>
            <a:r>
              <a:rPr lang="en-US" altLang="ko-KR" sz="1100"/>
              <a:t>4GL</a:t>
            </a:r>
            <a:r>
              <a:rPr lang="en-US" altLang="ko-KR" sz="1100" baseline="30000"/>
              <a:t>1)</a:t>
            </a:r>
            <a:r>
              <a:rPr lang="en-US" altLang="ko-KR" sz="1100"/>
              <a:t> </a:t>
            </a:r>
            <a:r>
              <a:rPr lang="ko-KR" altLang="en-US" sz="1100"/>
              <a:t>활용</a:t>
            </a:r>
          </a:p>
          <a:p>
            <a:pPr marL="142875" indent="-142875" algn="l" defTabSz="687388" latinLnBrk="0">
              <a:buFontTx/>
              <a:buBlip>
                <a:blip r:embed="rId9"/>
              </a:buBlip>
            </a:pPr>
            <a:r>
              <a:rPr lang="en-US" altLang="ko-KR" sz="1100"/>
              <a:t>Graphic User Interface(GUI)</a:t>
            </a:r>
          </a:p>
        </p:txBody>
      </p:sp>
      <p:sp>
        <p:nvSpPr>
          <p:cNvPr id="5139" name="Rectangle 79"/>
          <p:cNvSpPr>
            <a:spLocks noChangeArrowheads="1"/>
          </p:cNvSpPr>
          <p:nvPr/>
        </p:nvSpPr>
        <p:spPr bwMode="auto">
          <a:xfrm>
            <a:off x="2895600" y="3369804"/>
            <a:ext cx="1828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13" tIns="44450" rIns="87313" bIns="44450">
            <a:spAutoFit/>
          </a:bodyPr>
          <a:lstStyle/>
          <a:p>
            <a:pPr marL="130175" indent="-130175" algn="l" defTabSz="687388" latinLnBrk="0">
              <a:buFontTx/>
              <a:buBlip>
                <a:blip r:embed="rId9"/>
              </a:buBlip>
            </a:pPr>
            <a:r>
              <a:rPr lang="ko-KR" altLang="en-US" sz="1100"/>
              <a:t>네트웍 컴퓨팅</a:t>
            </a:r>
          </a:p>
          <a:p>
            <a:pPr marL="130175" indent="-130175" algn="l" defTabSz="687388" latinLnBrk="0">
              <a:buFontTx/>
              <a:buBlip>
                <a:blip r:embed="rId9"/>
              </a:buBlip>
            </a:pPr>
            <a:r>
              <a:rPr lang="en-US" altLang="ko-KR" sz="1100"/>
              <a:t>Browser </a:t>
            </a:r>
            <a:r>
              <a:rPr lang="ko-KR" altLang="en-US" sz="1100"/>
              <a:t>사용자 환경</a:t>
            </a:r>
          </a:p>
          <a:p>
            <a:pPr marL="130175" indent="-130175" algn="l" defTabSz="687388" latinLnBrk="0">
              <a:buFontTx/>
              <a:buBlip>
                <a:blip r:embed="rId9"/>
              </a:buBlip>
            </a:pPr>
            <a:r>
              <a:rPr lang="en-US" altLang="ko-KR" sz="1100"/>
              <a:t>Web User Interface</a:t>
            </a:r>
          </a:p>
          <a:p>
            <a:pPr marL="130175" indent="-130175" algn="l" defTabSz="687388" latinLnBrk="0">
              <a:buFontTx/>
              <a:buBlip>
                <a:blip r:embed="rId9"/>
              </a:buBlip>
            </a:pPr>
            <a:r>
              <a:rPr lang="en-US" altLang="ko-KR" sz="1100"/>
              <a:t>Dynamic,Distributed</a:t>
            </a:r>
          </a:p>
          <a:p>
            <a:pPr marL="130175" indent="-130175" algn="l" defTabSz="687388" latinLnBrk="0">
              <a:buFontTx/>
              <a:buBlip>
                <a:blip r:embed="rId9"/>
              </a:buBlip>
            </a:pPr>
            <a:r>
              <a:rPr lang="en-US" altLang="ko-KR" sz="1100"/>
              <a:t>Java, ActiveX, CGI</a:t>
            </a:r>
            <a:r>
              <a:rPr lang="en-US" altLang="ko-KR" sz="1100" baseline="30000"/>
              <a:t>2)</a:t>
            </a:r>
          </a:p>
        </p:txBody>
      </p:sp>
      <p:sp>
        <p:nvSpPr>
          <p:cNvPr id="15376" name="AutoShape 80"/>
          <p:cNvSpPr>
            <a:spLocks noChangeArrowheads="1"/>
          </p:cNvSpPr>
          <p:nvPr/>
        </p:nvSpPr>
        <p:spPr bwMode="auto">
          <a:xfrm>
            <a:off x="3276600" y="4893804"/>
            <a:ext cx="2209800" cy="457200"/>
          </a:xfrm>
          <a:prstGeom prst="rightArrow">
            <a:avLst>
              <a:gd name="adj1" fmla="val 75009"/>
              <a:gd name="adj2" fmla="val 91386"/>
            </a:avLst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234600"/>
            </a:outerShdw>
          </a:effectLst>
        </p:spPr>
        <p:txBody>
          <a:bodyPr wrap="none" lIns="92075" tIns="46038" rIns="92075" bIns="46038" anchor="ctr"/>
          <a:lstStyle/>
          <a:p>
            <a:pPr defTabSz="762000" latinLnBrk="0">
              <a:defRPr/>
            </a:pPr>
            <a:r>
              <a:rPr lang="en-US" altLang="ko-KR"/>
              <a:t>Paradigm Shift </a:t>
            </a:r>
          </a:p>
        </p:txBody>
      </p:sp>
      <p:sp>
        <p:nvSpPr>
          <p:cNvPr id="5141" name="Rectangle 81"/>
          <p:cNvSpPr>
            <a:spLocks noChangeArrowheads="1"/>
          </p:cNvSpPr>
          <p:nvPr/>
        </p:nvSpPr>
        <p:spPr bwMode="auto">
          <a:xfrm>
            <a:off x="3276600" y="5293854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13" tIns="44450" rIns="87313" bIns="44450">
            <a:spAutoFit/>
          </a:bodyPr>
          <a:lstStyle/>
          <a:p>
            <a:pPr marL="185738" indent="-185738" algn="l" defTabSz="687388" latinLnBrk="0">
              <a:buFontTx/>
              <a:buBlip>
                <a:blip r:embed="rId10"/>
              </a:buBlip>
            </a:pPr>
            <a:r>
              <a:rPr lang="en-US" altLang="ko-KR" sz="1100"/>
              <a:t>Thin Client </a:t>
            </a:r>
            <a:r>
              <a:rPr lang="ko-KR" altLang="en-US" sz="1100"/>
              <a:t>化</a:t>
            </a:r>
          </a:p>
          <a:p>
            <a:pPr marL="185738" indent="-185738" algn="l" defTabSz="687388" latinLnBrk="0">
              <a:buFontTx/>
              <a:buBlip>
                <a:blip r:embed="rId10"/>
              </a:buBlip>
            </a:pPr>
            <a:r>
              <a:rPr lang="en-US" altLang="ko-KR" sz="1100"/>
              <a:t>Platform Independence</a:t>
            </a:r>
          </a:p>
          <a:p>
            <a:pPr marL="185738" indent="-185738" algn="l" defTabSz="687388" latinLnBrk="0">
              <a:buFontTx/>
              <a:buBlip>
                <a:blip r:embed="rId10"/>
              </a:buBlip>
            </a:pPr>
            <a:r>
              <a:rPr lang="ko-KR" altLang="en-US" sz="1100"/>
              <a:t>외부 </a:t>
            </a:r>
            <a:r>
              <a:rPr lang="en-US" altLang="ko-KR" sz="1100"/>
              <a:t>Communication </a:t>
            </a:r>
            <a:r>
              <a:rPr lang="ko-KR" altLang="en-US" sz="1100"/>
              <a:t>강화</a:t>
            </a:r>
          </a:p>
          <a:p>
            <a:pPr marL="185738" indent="-185738" algn="l" defTabSz="687388" latinLnBrk="0">
              <a:buFontTx/>
              <a:buBlip>
                <a:blip r:embed="rId10"/>
              </a:buBlip>
            </a:pPr>
            <a:r>
              <a:rPr lang="ko-KR" altLang="en-US" sz="1100"/>
              <a:t>국제표준의 확립</a:t>
            </a:r>
          </a:p>
        </p:txBody>
      </p:sp>
      <p:sp>
        <p:nvSpPr>
          <p:cNvPr id="5142" name="Rectangle 82"/>
          <p:cNvSpPr>
            <a:spLocks noChangeArrowheads="1"/>
          </p:cNvSpPr>
          <p:nvPr/>
        </p:nvSpPr>
        <p:spPr bwMode="auto">
          <a:xfrm>
            <a:off x="0" y="6201308"/>
            <a:ext cx="2352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defTabSz="762000" latinLnBrk="0"/>
            <a:r>
              <a:rPr lang="en-US" altLang="ko-KR" sz="1000" dirty="0"/>
              <a:t>1)</a:t>
            </a:r>
            <a:r>
              <a:rPr lang="en-US" altLang="ko-KR" sz="1000" baseline="30000" dirty="0"/>
              <a:t>  </a:t>
            </a:r>
            <a:r>
              <a:rPr lang="en-US" altLang="ko-KR" sz="1000" dirty="0"/>
              <a:t>4GL : 4th Generation Language</a:t>
            </a:r>
          </a:p>
          <a:p>
            <a:pPr algn="l" defTabSz="762000" latinLnBrk="0"/>
            <a:r>
              <a:rPr lang="en-US" altLang="ko-KR" sz="1000" dirty="0"/>
              <a:t>2) CGI : Common Gateway Interface</a:t>
            </a:r>
          </a:p>
        </p:txBody>
      </p:sp>
      <p:sp>
        <p:nvSpPr>
          <p:cNvPr id="5143" name="Rectangle 83"/>
          <p:cNvSpPr>
            <a:spLocks noChangeArrowheads="1"/>
          </p:cNvSpPr>
          <p:nvPr/>
        </p:nvSpPr>
        <p:spPr bwMode="auto">
          <a:xfrm>
            <a:off x="4267200" y="2455404"/>
            <a:ext cx="1828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13" tIns="44450" rIns="87313" bIns="44450">
            <a:spAutoFit/>
          </a:bodyPr>
          <a:lstStyle/>
          <a:p>
            <a:pPr marL="130175" indent="-130175" algn="l" defTabSz="687388" latinLnBrk="0">
              <a:buFontTx/>
              <a:buBlip>
                <a:blip r:embed="rId9"/>
              </a:buBlip>
            </a:pPr>
            <a:r>
              <a:rPr lang="en-US" altLang="ko-KR" sz="1100"/>
              <a:t>PDA, </a:t>
            </a:r>
            <a:r>
              <a:rPr lang="ko-KR" altLang="en-US" sz="1100"/>
              <a:t>무선단말기</a:t>
            </a:r>
          </a:p>
          <a:p>
            <a:pPr marL="130175" indent="-130175" algn="l" defTabSz="687388" latinLnBrk="0">
              <a:buFontTx/>
              <a:buBlip>
                <a:blip r:embed="rId9"/>
              </a:buBlip>
            </a:pPr>
            <a:r>
              <a:rPr lang="ko-KR" altLang="en-US" sz="1100"/>
              <a:t>유</a:t>
            </a:r>
            <a:r>
              <a:rPr lang="en-US" altLang="ko-KR" sz="1100"/>
              <a:t>/</a:t>
            </a:r>
            <a:r>
              <a:rPr lang="ko-KR" altLang="en-US" sz="1100"/>
              <a:t>무선 복합</a:t>
            </a:r>
          </a:p>
          <a:p>
            <a:pPr marL="130175" indent="-130175" algn="l" defTabSz="687388" latinLnBrk="0">
              <a:buFontTx/>
              <a:buBlip>
                <a:blip r:embed="rId9"/>
              </a:buBlip>
            </a:pPr>
            <a:r>
              <a:rPr lang="ko-KR" altLang="en-US" sz="1100"/>
              <a:t>멀티미디어 자료</a:t>
            </a:r>
          </a:p>
          <a:p>
            <a:pPr marL="130175" indent="-130175" algn="l" defTabSz="687388" latinLnBrk="0">
              <a:buFontTx/>
              <a:buBlip>
                <a:blip r:embed="rId9"/>
              </a:buBlip>
            </a:pPr>
            <a:r>
              <a:rPr lang="ko-KR" altLang="en-US" sz="1100"/>
              <a:t>복합처리 기술</a:t>
            </a:r>
          </a:p>
          <a:p>
            <a:pPr marL="130175" indent="-130175" algn="l" defTabSz="687388" latinLnBrk="0">
              <a:buFontTx/>
              <a:buBlip>
                <a:blip r:embed="rId9"/>
              </a:buBlip>
            </a:pPr>
            <a:r>
              <a:rPr lang="ko-KR" altLang="en-US" sz="1100"/>
              <a:t>테라급 통신망</a:t>
            </a:r>
            <a:endParaRPr lang="ko-KR" altLang="en-US" sz="1100" baseline="30000"/>
          </a:p>
        </p:txBody>
      </p:sp>
      <p:sp>
        <p:nvSpPr>
          <p:cNvPr id="5144" name="AutoShape 84"/>
          <p:cNvSpPr>
            <a:spLocks noChangeArrowheads="1"/>
          </p:cNvSpPr>
          <p:nvPr/>
        </p:nvSpPr>
        <p:spPr bwMode="auto">
          <a:xfrm>
            <a:off x="762000" y="3522204"/>
            <a:ext cx="814388" cy="714375"/>
          </a:xfrm>
          <a:custGeom>
            <a:avLst/>
            <a:gdLst>
              <a:gd name="T0" fmla="*/ 21502032 w 21600"/>
              <a:gd name="T1" fmla="*/ 0 h 21600"/>
              <a:gd name="T2" fmla="*/ 21502032 w 21600"/>
              <a:gd name="T3" fmla="*/ 13298652 h 21600"/>
              <a:gd name="T4" fmla="*/ 4601480 w 21600"/>
              <a:gd name="T5" fmla="*/ 23626465 h 21600"/>
              <a:gd name="T6" fmla="*/ 30704990 w 21600"/>
              <a:gd name="T7" fmla="*/ 664931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B0BFC6"/>
          </a:solidFill>
          <a:ln>
            <a:noFill/>
          </a:ln>
          <a:effectLst>
            <a:prstShdw prst="shdw17" dist="17961" dir="2700000">
              <a:srgbClr val="6A7377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5145" name="AutoShape 85"/>
          <p:cNvSpPr>
            <a:spLocks noChangeArrowheads="1"/>
          </p:cNvSpPr>
          <p:nvPr/>
        </p:nvSpPr>
        <p:spPr bwMode="auto">
          <a:xfrm>
            <a:off x="2133600" y="2607804"/>
            <a:ext cx="814388" cy="714375"/>
          </a:xfrm>
          <a:custGeom>
            <a:avLst/>
            <a:gdLst>
              <a:gd name="T0" fmla="*/ 21502032 w 21600"/>
              <a:gd name="T1" fmla="*/ 0 h 21600"/>
              <a:gd name="T2" fmla="*/ 21502032 w 21600"/>
              <a:gd name="T3" fmla="*/ 13298652 h 21600"/>
              <a:gd name="T4" fmla="*/ 4601480 w 21600"/>
              <a:gd name="T5" fmla="*/ 23626465 h 21600"/>
              <a:gd name="T6" fmla="*/ 30704990 w 21600"/>
              <a:gd name="T7" fmla="*/ 664931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B0BFC6"/>
          </a:solidFill>
          <a:ln>
            <a:noFill/>
          </a:ln>
          <a:effectLst>
            <a:prstShdw prst="shdw17" dist="17961" dir="2700000">
              <a:srgbClr val="6A7377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5146" name="AutoShape 86"/>
          <p:cNvSpPr>
            <a:spLocks noChangeArrowheads="1"/>
          </p:cNvSpPr>
          <p:nvPr/>
        </p:nvSpPr>
        <p:spPr bwMode="auto">
          <a:xfrm>
            <a:off x="3505200" y="1693404"/>
            <a:ext cx="814388" cy="714375"/>
          </a:xfrm>
          <a:custGeom>
            <a:avLst/>
            <a:gdLst>
              <a:gd name="T0" fmla="*/ 21502032 w 21600"/>
              <a:gd name="T1" fmla="*/ 0 h 21600"/>
              <a:gd name="T2" fmla="*/ 21502032 w 21600"/>
              <a:gd name="T3" fmla="*/ 13298652 h 21600"/>
              <a:gd name="T4" fmla="*/ 4601480 w 21600"/>
              <a:gd name="T5" fmla="*/ 23626465 h 21600"/>
              <a:gd name="T6" fmla="*/ 30704990 w 21600"/>
              <a:gd name="T7" fmla="*/ 664931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B0BFC6"/>
          </a:solidFill>
          <a:ln>
            <a:noFill/>
          </a:ln>
          <a:effectLst>
            <a:prstShdw prst="shdw17" dist="17961" dir="2700000">
              <a:srgbClr val="6A7377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5147" name="Text Box 87"/>
          <p:cNvSpPr txBox="1">
            <a:spLocks noChangeArrowheads="1"/>
          </p:cNvSpPr>
          <p:nvPr/>
        </p:nvSpPr>
        <p:spPr bwMode="auto">
          <a:xfrm>
            <a:off x="381000" y="3369804"/>
            <a:ext cx="600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latinLnBrk="0" hangingPunct="1"/>
            <a:r>
              <a:rPr lang="ko-KR" altLang="en-US" sz="1100"/>
              <a:t>개방성</a:t>
            </a:r>
          </a:p>
          <a:p>
            <a:pPr algn="l" eaLnBrk="1" latinLnBrk="0" hangingPunct="1"/>
            <a:r>
              <a:rPr lang="ko-KR" altLang="en-US" sz="1100"/>
              <a:t>유연성</a:t>
            </a:r>
          </a:p>
        </p:txBody>
      </p:sp>
      <p:sp>
        <p:nvSpPr>
          <p:cNvPr id="5148" name="Text Box 88"/>
          <p:cNvSpPr txBox="1">
            <a:spLocks noChangeArrowheads="1"/>
          </p:cNvSpPr>
          <p:nvPr/>
        </p:nvSpPr>
        <p:spPr bwMode="auto">
          <a:xfrm>
            <a:off x="1447800" y="2531604"/>
            <a:ext cx="9255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latinLnBrk="0" hangingPunct="1"/>
            <a:r>
              <a:rPr lang="ko-KR" altLang="en-US" sz="1100"/>
              <a:t>사용자 중심</a:t>
            </a:r>
          </a:p>
          <a:p>
            <a:pPr algn="l" eaLnBrk="1" latinLnBrk="0" hangingPunct="1"/>
            <a:r>
              <a:rPr lang="ko-KR" altLang="en-US" sz="1100"/>
              <a:t>통신 강화</a:t>
            </a:r>
          </a:p>
        </p:txBody>
      </p:sp>
      <p:sp>
        <p:nvSpPr>
          <p:cNvPr id="5149" name="Text Box 89"/>
          <p:cNvSpPr txBox="1">
            <a:spLocks noChangeArrowheads="1"/>
          </p:cNvSpPr>
          <p:nvPr/>
        </p:nvSpPr>
        <p:spPr bwMode="auto">
          <a:xfrm>
            <a:off x="2681288" y="1693404"/>
            <a:ext cx="12049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latinLnBrk="0" hangingPunct="1"/>
            <a:r>
              <a:rPr lang="ko-KR" altLang="en-US" sz="1100"/>
              <a:t>시공의 초월</a:t>
            </a:r>
          </a:p>
          <a:p>
            <a:pPr algn="l" eaLnBrk="1" latinLnBrk="0" hangingPunct="1"/>
            <a:r>
              <a:rPr lang="ko-KR" altLang="en-US" sz="1100"/>
              <a:t>멀티미디어 통신</a:t>
            </a:r>
          </a:p>
        </p:txBody>
      </p:sp>
      <p:sp>
        <p:nvSpPr>
          <p:cNvPr id="5150" name="AutoShape 36"/>
          <p:cNvSpPr>
            <a:spLocks noChangeArrowheads="1"/>
          </p:cNvSpPr>
          <p:nvPr/>
        </p:nvSpPr>
        <p:spPr bwMode="auto">
          <a:xfrm rot="5400000">
            <a:off x="5041107" y="3967497"/>
            <a:ext cx="2362200" cy="2524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E5E5E5"/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2.3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정보시스템 분석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 bwMode="auto">
          <a:xfrm>
            <a:off x="-1" y="533400"/>
            <a:ext cx="427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2pPr>
            <a:lvl3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3pPr>
            <a:lvl4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4pPr>
            <a:lvl5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5pPr>
            <a:lvl6pPr marL="4572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l"/>
            <a:r>
              <a:rPr lang="en-US" altLang="ko-KR" dirty="0"/>
              <a:t>Computing </a:t>
            </a:r>
            <a:r>
              <a:rPr lang="ko-KR" altLang="en-US" dirty="0"/>
              <a:t>환경의 발전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205663" y="76200"/>
            <a:ext cx="193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I-2.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사업환경의 이해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 rot="5400000">
            <a:off x="4812507" y="4255293"/>
            <a:ext cx="2362200" cy="2524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E5E5E5"/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414588" y="1752600"/>
            <a:ext cx="892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400" b="1" u="sng"/>
              <a:t>요소기술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210425" y="1752600"/>
            <a:ext cx="714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400" b="1" u="sng"/>
              <a:t>시사점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324600" y="2133600"/>
            <a:ext cx="2667000" cy="4343400"/>
          </a:xfrm>
          <a:prstGeom prst="rect">
            <a:avLst/>
          </a:prstGeom>
          <a:solidFill>
            <a:schemeClr val="bg1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l">
              <a:spcBef>
                <a:spcPct val="60000"/>
              </a:spcBef>
              <a:spcAft>
                <a:spcPct val="60000"/>
              </a:spcAft>
              <a:buFontTx/>
              <a:buBlip>
                <a:blip r:embed="rId2"/>
              </a:buBlip>
            </a:pPr>
            <a:r>
              <a:rPr lang="ko-KR" altLang="en-US"/>
              <a:t>데이터 변환기술에 의해 기존의 </a:t>
            </a:r>
            <a:r>
              <a:rPr lang="en-US" altLang="ko-KR"/>
              <a:t>CAD </a:t>
            </a:r>
            <a:r>
              <a:rPr lang="ko-KR" altLang="en-US"/>
              <a:t>데이터를 </a:t>
            </a:r>
            <a:r>
              <a:rPr lang="en-US" altLang="ko-KR"/>
              <a:t>GIS </a:t>
            </a:r>
            <a:r>
              <a:rPr lang="ko-KR" altLang="en-US"/>
              <a:t>형태의 데이터로 변환이 가능</a:t>
            </a:r>
          </a:p>
          <a:p>
            <a:pPr marL="190500" indent="-190500" algn="l">
              <a:spcBef>
                <a:spcPct val="60000"/>
              </a:spcBef>
              <a:spcAft>
                <a:spcPct val="60000"/>
              </a:spcAft>
              <a:buFontTx/>
              <a:buBlip>
                <a:blip r:embed="rId2"/>
              </a:buBlip>
            </a:pPr>
            <a:r>
              <a:rPr lang="ko-KR" altLang="en-US"/>
              <a:t>정보요소기술의 발달로 인해 단순하고</a:t>
            </a:r>
            <a:r>
              <a:rPr lang="en-US" altLang="ko-KR"/>
              <a:t>, </a:t>
            </a:r>
            <a:r>
              <a:rPr lang="ko-KR" altLang="en-US"/>
              <a:t>신속하고</a:t>
            </a:r>
            <a:r>
              <a:rPr lang="en-US" altLang="ko-KR"/>
              <a:t>, </a:t>
            </a:r>
            <a:r>
              <a:rPr lang="ko-KR" altLang="en-US"/>
              <a:t>개방적인 시스템의 구현이 가능</a:t>
            </a:r>
          </a:p>
          <a:p>
            <a:pPr marL="190500" indent="-190500" algn="l">
              <a:spcBef>
                <a:spcPct val="60000"/>
              </a:spcBef>
              <a:spcAft>
                <a:spcPct val="60000"/>
              </a:spcAft>
              <a:buFontTx/>
              <a:buBlip>
                <a:blip r:embed="rId2"/>
              </a:buBlip>
            </a:pPr>
            <a:r>
              <a:rPr lang="ko-KR" altLang="en-US"/>
              <a:t>문서의 보안과 저작권 관리를 강화 할 수 있으며</a:t>
            </a:r>
            <a:r>
              <a:rPr lang="en-US" altLang="ko-KR"/>
              <a:t>, </a:t>
            </a:r>
            <a:r>
              <a:rPr lang="ko-KR" altLang="en-US"/>
              <a:t>고객에게 차별화된 서비스를 제공할 수 있음</a:t>
            </a:r>
          </a:p>
          <a:p>
            <a:pPr marL="190500" indent="-190500" algn="l">
              <a:spcBef>
                <a:spcPct val="60000"/>
              </a:spcBef>
              <a:spcAft>
                <a:spcPct val="60000"/>
              </a:spcAft>
              <a:buFontTx/>
              <a:buBlip>
                <a:blip r:embed="rId2"/>
              </a:buBlip>
            </a:pPr>
            <a:r>
              <a:rPr lang="ko-KR" altLang="en-US"/>
              <a:t>데이터의 관리가 용이하며</a:t>
            </a:r>
            <a:r>
              <a:rPr lang="en-US" altLang="ko-KR"/>
              <a:t>, </a:t>
            </a:r>
            <a:r>
              <a:rPr lang="ko-KR" altLang="en-US"/>
              <a:t>인터넷 상에서의 멀티미디어 데이터 통신이 용이해지고 있음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835150" y="3355975"/>
            <a:ext cx="3727450" cy="733425"/>
          </a:xfrm>
          <a:prstGeom prst="rect">
            <a:avLst/>
          </a:prstGeom>
          <a:solidFill>
            <a:schemeClr val="bg1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just" fontAlgn="ctr">
              <a:lnSpc>
                <a:spcPct val="110000"/>
              </a:lnSpc>
              <a:buFontTx/>
              <a:buChar char="•"/>
            </a:pPr>
            <a:r>
              <a:rPr lang="ko-KR" altLang="en-US"/>
              <a:t>현재는 주로 관계형 데이터베이스가 사용되며 최근에는 객체지향형 데이터베이스 및 객체관계형 데이터베이스의 관리기법이 연구되고 상용화됨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835150" y="4073525"/>
            <a:ext cx="3727450" cy="574675"/>
          </a:xfrm>
          <a:prstGeom prst="rect">
            <a:avLst/>
          </a:prstGeom>
          <a:solidFill>
            <a:schemeClr val="bg1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just" fontAlgn="ctr">
              <a:lnSpc>
                <a:spcPct val="110000"/>
              </a:lnSpc>
              <a:buFontTx/>
              <a:buChar char="•"/>
            </a:pPr>
            <a:r>
              <a:rPr lang="ko-KR" altLang="en-US"/>
              <a:t>웹상에서 구조화된 문서를 효율적으로 처리하도록 설계된 표준화된 데이터 정의 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52400" y="2670175"/>
            <a:ext cx="1682750" cy="685800"/>
          </a:xfrm>
          <a:prstGeom prst="rect">
            <a:avLst/>
          </a:prstGeom>
          <a:solidFill>
            <a:srgbClr val="32565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ko-KR" altLang="en-US" b="1">
                <a:solidFill>
                  <a:schemeClr val="bg1"/>
                </a:solidFill>
              </a:rPr>
              <a:t>전자문서 관리시스템</a:t>
            </a:r>
          </a:p>
          <a:p>
            <a:r>
              <a:rPr lang="en-US" altLang="ko-KR" b="1">
                <a:solidFill>
                  <a:schemeClr val="bg1"/>
                </a:solidFill>
              </a:rPr>
              <a:t>EDMS</a:t>
            </a:r>
            <a:r>
              <a:rPr lang="en-US" altLang="ko-KR" b="1" baseline="30000">
                <a:solidFill>
                  <a:schemeClr val="bg1"/>
                </a:solidFill>
              </a:rPr>
              <a:t>1)</a:t>
            </a:r>
            <a:endParaRPr lang="en-US" altLang="ko-KR" b="1">
              <a:solidFill>
                <a:schemeClr val="bg1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52400" y="3355975"/>
            <a:ext cx="1682750" cy="733425"/>
          </a:xfrm>
          <a:prstGeom prst="rect">
            <a:avLst/>
          </a:prstGeom>
          <a:solidFill>
            <a:srgbClr val="32565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ko-KR" b="1">
                <a:solidFill>
                  <a:schemeClr val="bg1"/>
                </a:solidFill>
              </a:rPr>
              <a:t>DB</a:t>
            </a:r>
            <a:r>
              <a:rPr lang="ko-KR" altLang="en-US" b="1">
                <a:solidFill>
                  <a:schemeClr val="bg1"/>
                </a:solidFill>
              </a:rPr>
              <a:t>관리 시스템</a:t>
            </a:r>
          </a:p>
          <a:p>
            <a:r>
              <a:rPr lang="en-US" altLang="ko-KR" b="1">
                <a:solidFill>
                  <a:schemeClr val="bg1"/>
                </a:solidFill>
              </a:rPr>
              <a:t>DBMS</a:t>
            </a:r>
            <a:r>
              <a:rPr lang="en-US" altLang="ko-KR" b="1" baseline="30000">
                <a:solidFill>
                  <a:schemeClr val="bg1"/>
                </a:solidFill>
              </a:rPr>
              <a:t>2)</a:t>
            </a:r>
            <a:endParaRPr lang="en-US" altLang="ko-KR" b="1">
              <a:solidFill>
                <a:schemeClr val="bg1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52400" y="4073525"/>
            <a:ext cx="1682750" cy="574675"/>
          </a:xfrm>
          <a:prstGeom prst="rect">
            <a:avLst/>
          </a:prstGeom>
          <a:solidFill>
            <a:srgbClr val="32565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ko-KR" b="1">
                <a:solidFill>
                  <a:schemeClr val="bg1"/>
                </a:solidFill>
              </a:rPr>
              <a:t>XML</a:t>
            </a:r>
            <a:r>
              <a:rPr lang="en-US" altLang="ko-KR" b="1" baseline="30000">
                <a:solidFill>
                  <a:schemeClr val="bg1"/>
                </a:solidFill>
              </a:rPr>
              <a:t>3)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835150" y="2667000"/>
            <a:ext cx="3727450" cy="688975"/>
          </a:xfrm>
          <a:prstGeom prst="rect">
            <a:avLst/>
          </a:prstGeom>
          <a:solidFill>
            <a:schemeClr val="bg1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l" fontAlgn="ctr">
              <a:lnSpc>
                <a:spcPct val="110000"/>
              </a:lnSpc>
              <a:buFontTx/>
              <a:buChar char="•"/>
            </a:pPr>
            <a:r>
              <a:rPr lang="ko-KR" altLang="en-US"/>
              <a:t>전사적인 규모에서 생산되는 문서를 전 생명주기에 걸쳐 일관적이고 체계적으로 관리하여 업무효율을 향상 시키는 기술 및 시스템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1835150" y="4648200"/>
            <a:ext cx="372745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just" fontAlgn="ctr">
              <a:lnSpc>
                <a:spcPct val="110000"/>
              </a:lnSpc>
              <a:buFontTx/>
              <a:buChar char="•"/>
            </a:pPr>
            <a:r>
              <a:rPr lang="ko-KR" altLang="en-US"/>
              <a:t>디지털 컨텐츠의 불법유통과 복제를 방지하고 적법한 사용자만이 컨텐츠를 사용케 하며 디지털 컨텐츠의 저작권을 관리하는 기술 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52400" y="4648200"/>
            <a:ext cx="1682750" cy="762000"/>
          </a:xfrm>
          <a:prstGeom prst="rect">
            <a:avLst/>
          </a:prstGeom>
          <a:solidFill>
            <a:srgbClr val="32565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ko-KR" altLang="en-US" b="1">
                <a:solidFill>
                  <a:schemeClr val="bg1"/>
                </a:solidFill>
              </a:rPr>
              <a:t>디지털저작권관리</a:t>
            </a:r>
          </a:p>
          <a:p>
            <a:r>
              <a:rPr lang="en-US" altLang="ko-KR" b="1">
                <a:solidFill>
                  <a:schemeClr val="bg1"/>
                </a:solidFill>
              </a:rPr>
              <a:t>DRM</a:t>
            </a:r>
            <a:r>
              <a:rPr lang="en-US" altLang="ko-KR" b="1" baseline="30000">
                <a:solidFill>
                  <a:schemeClr val="bg1"/>
                </a:solidFill>
              </a:rPr>
              <a:t>4)</a:t>
            </a:r>
            <a:endParaRPr lang="en-US" altLang="ko-KR" b="1">
              <a:solidFill>
                <a:schemeClr val="bg1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835150" y="5410200"/>
            <a:ext cx="372745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just" fontAlgn="ctr">
              <a:lnSpc>
                <a:spcPct val="110000"/>
              </a:lnSpc>
              <a:buFontTx/>
              <a:buChar char="•"/>
            </a:pPr>
            <a:r>
              <a:rPr lang="ko-KR" altLang="en-US"/>
              <a:t>데이터의 표준화와 공유를 가능케 하며</a:t>
            </a:r>
            <a:r>
              <a:rPr lang="en-US" altLang="ko-KR"/>
              <a:t>, </a:t>
            </a:r>
            <a:r>
              <a:rPr lang="ko-KR" altLang="en-US"/>
              <a:t>최종사용자가 데이터 요소의 의미를 정확히 이해할 수 있도록 메타데이터를 등록하고 관리하는 시스템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152400" y="5410200"/>
            <a:ext cx="1682750" cy="762000"/>
          </a:xfrm>
          <a:prstGeom prst="rect">
            <a:avLst/>
          </a:prstGeom>
          <a:solidFill>
            <a:srgbClr val="32565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ko-KR" b="1">
                <a:solidFill>
                  <a:schemeClr val="bg1"/>
                </a:solidFill>
              </a:rPr>
              <a:t>MetaData Registry</a:t>
            </a:r>
          </a:p>
          <a:p>
            <a:r>
              <a:rPr lang="en-US" altLang="ko-KR" b="1">
                <a:solidFill>
                  <a:schemeClr val="bg1"/>
                </a:solidFill>
              </a:rPr>
              <a:t>(MDR)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125413" y="6196013"/>
            <a:ext cx="301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000"/>
              <a:t>1) EDMS : Electronic Data Management System</a:t>
            </a:r>
          </a:p>
          <a:p>
            <a:pPr algn="l" eaLnBrk="1" hangingPunct="1"/>
            <a:r>
              <a:rPr lang="en-US" altLang="ko-KR" sz="1000"/>
              <a:t>2) DBMS : Data Base Management System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048000" y="6196013"/>
            <a:ext cx="2595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1000"/>
              <a:t>3) XML : Extended Markup Language</a:t>
            </a:r>
          </a:p>
          <a:p>
            <a:pPr algn="l" eaLnBrk="1" hangingPunct="1"/>
            <a:r>
              <a:rPr lang="en-US" altLang="ko-KR" sz="1000"/>
              <a:t>4) DRM : Digital Repository Management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1828800" y="2133600"/>
            <a:ext cx="372745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just" fontAlgn="ctr">
              <a:lnSpc>
                <a:spcPct val="110000"/>
              </a:lnSpc>
              <a:buFontTx/>
              <a:buChar char="•"/>
            </a:pPr>
            <a:r>
              <a:rPr lang="en-US" altLang="ko-KR"/>
              <a:t>CAD </a:t>
            </a:r>
            <a:r>
              <a:rPr lang="ko-KR" altLang="en-US"/>
              <a:t>데이터에 </a:t>
            </a:r>
            <a:r>
              <a:rPr lang="en-US" altLang="ko-KR"/>
              <a:t>Topology(</a:t>
            </a:r>
            <a:r>
              <a:rPr lang="ko-KR" altLang="en-US"/>
              <a:t>위상 정보</a:t>
            </a:r>
            <a:r>
              <a:rPr lang="en-US" altLang="ko-KR"/>
              <a:t>)</a:t>
            </a:r>
            <a:r>
              <a:rPr lang="ko-KR" altLang="en-US"/>
              <a:t>와 속성정보를 추가하여 </a:t>
            </a:r>
            <a:r>
              <a:rPr lang="en-US" altLang="ko-KR"/>
              <a:t>GIS </a:t>
            </a:r>
            <a:r>
              <a:rPr lang="ko-KR" altLang="en-US"/>
              <a:t>데이터로 변환하는 정보기술 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152400" y="2133600"/>
            <a:ext cx="1682750" cy="533400"/>
          </a:xfrm>
          <a:prstGeom prst="rect">
            <a:avLst/>
          </a:prstGeom>
          <a:solidFill>
            <a:srgbClr val="32565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ko-KR" altLang="en-US" b="1">
                <a:solidFill>
                  <a:schemeClr val="bg1"/>
                </a:solidFill>
              </a:rPr>
              <a:t>데이터 변환 기술</a:t>
            </a:r>
          </a:p>
        </p:txBody>
      </p:sp>
      <p:sp>
        <p:nvSpPr>
          <p:cNvPr id="24" name="Rectangle 2088"/>
          <p:cNvSpPr txBox="1">
            <a:spLocks noChangeArrowheads="1"/>
          </p:cNvSpPr>
          <p:nvPr/>
        </p:nvSpPr>
        <p:spPr bwMode="auto">
          <a:xfrm>
            <a:off x="0" y="990600"/>
            <a:ext cx="9144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"/>
            </a:pPr>
            <a:r>
              <a:rPr lang="ko-KR" altLang="en-US" dirty="0"/>
              <a:t>하수도 </a:t>
            </a:r>
            <a:r>
              <a:rPr lang="ko-KR" altLang="en-US" dirty="0" smtClean="0"/>
              <a:t>정보화 시스템에 </a:t>
            </a:r>
            <a:r>
              <a:rPr lang="ko-KR" altLang="en-US" dirty="0"/>
              <a:t>활용 가능한 첨단 정보요소기술을 파악하고</a:t>
            </a:r>
            <a:r>
              <a:rPr lang="en-US" altLang="ko-KR" dirty="0"/>
              <a:t>, </a:t>
            </a:r>
            <a:r>
              <a:rPr lang="ko-KR" altLang="en-US" dirty="0"/>
              <a:t>시스템 아키텍처 설계 및 구현을 위한 기반을 </a:t>
            </a:r>
            <a:r>
              <a:rPr lang="ko-KR" altLang="en-US" dirty="0" smtClean="0"/>
              <a:t>마련함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2.3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정보시스템 분석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 bwMode="auto">
          <a:xfrm>
            <a:off x="-1" y="533400"/>
            <a:ext cx="427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2pPr>
            <a:lvl3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3pPr>
            <a:lvl4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4pPr>
            <a:lvl5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5pPr>
            <a:lvl6pPr marL="4572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l"/>
            <a:r>
              <a:rPr lang="ko-KR" altLang="en-US" dirty="0"/>
              <a:t>정보 신기술 동향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4"/>
          <p:cNvSpPr>
            <a:spLocks noChangeArrowheads="1"/>
          </p:cNvSpPr>
          <p:nvPr/>
        </p:nvSpPr>
        <p:spPr bwMode="auto">
          <a:xfrm>
            <a:off x="152400" y="5678016"/>
            <a:ext cx="8763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20483" name="Rectangle 150"/>
          <p:cNvSpPr>
            <a:spLocks noChangeArrowheads="1"/>
          </p:cNvSpPr>
          <p:nvPr/>
        </p:nvSpPr>
        <p:spPr bwMode="auto">
          <a:xfrm>
            <a:off x="76200" y="1752600"/>
            <a:ext cx="8915400" cy="3505200"/>
          </a:xfrm>
          <a:prstGeom prst="rect">
            <a:avLst/>
          </a:prstGeom>
          <a:solidFill>
            <a:srgbClr val="FFF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205663" y="76200"/>
            <a:ext cx="193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I-2.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사업환경의 이해</a:t>
            </a:r>
          </a:p>
        </p:txBody>
      </p:sp>
      <p:sp>
        <p:nvSpPr>
          <p:cNvPr id="20488" name="Text Box 79"/>
          <p:cNvSpPr txBox="1">
            <a:spLocks noChangeArrowheads="1"/>
          </p:cNvSpPr>
          <p:nvPr/>
        </p:nvSpPr>
        <p:spPr bwMode="auto">
          <a:xfrm>
            <a:off x="0" y="6362943"/>
            <a:ext cx="13356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ko-KR" altLang="en-US" sz="1000" dirty="0" smtClean="0"/>
              <a:t>자료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환경백서</a:t>
            </a:r>
            <a:r>
              <a:rPr lang="en-US" altLang="ko-KR" sz="1000" dirty="0" smtClean="0"/>
              <a:t>2010</a:t>
            </a:r>
            <a:endParaRPr lang="ko-KR" altLang="en-US" sz="1000" dirty="0"/>
          </a:p>
        </p:txBody>
      </p:sp>
      <p:sp>
        <p:nvSpPr>
          <p:cNvPr id="20500" name="AutoShape 121"/>
          <p:cNvSpPr>
            <a:spLocks noChangeArrowheads="1"/>
          </p:cNvSpPr>
          <p:nvPr/>
        </p:nvSpPr>
        <p:spPr bwMode="auto">
          <a:xfrm>
            <a:off x="971764" y="1774825"/>
            <a:ext cx="1260000" cy="381000"/>
          </a:xfrm>
          <a:prstGeom prst="homePlate">
            <a:avLst>
              <a:gd name="adj" fmla="val 47094"/>
            </a:avLst>
          </a:prstGeom>
          <a:solidFill>
            <a:srgbClr val="32565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1</a:t>
            </a:r>
            <a:r>
              <a:rPr lang="ko-KR" altLang="en-US" b="1" dirty="0" smtClean="0">
                <a:solidFill>
                  <a:schemeClr val="bg1"/>
                </a:solidFill>
              </a:rPr>
              <a:t>단계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501" name="AutoShape 122"/>
          <p:cNvSpPr>
            <a:spLocks noChangeArrowheads="1"/>
          </p:cNvSpPr>
          <p:nvPr/>
        </p:nvSpPr>
        <p:spPr bwMode="auto">
          <a:xfrm>
            <a:off x="2462714" y="1774825"/>
            <a:ext cx="1260000" cy="381000"/>
          </a:xfrm>
          <a:prstGeom prst="homePlate">
            <a:avLst>
              <a:gd name="adj" fmla="val 45403"/>
            </a:avLst>
          </a:prstGeom>
          <a:solidFill>
            <a:srgbClr val="32565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2</a:t>
            </a:r>
            <a:r>
              <a:rPr lang="ko-KR" altLang="en-US" b="1" dirty="0" smtClean="0">
                <a:solidFill>
                  <a:schemeClr val="bg1"/>
                </a:solidFill>
              </a:rPr>
              <a:t>단계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504" name="Line 126"/>
          <p:cNvSpPr>
            <a:spLocks noChangeShapeType="1"/>
          </p:cNvSpPr>
          <p:nvPr/>
        </p:nvSpPr>
        <p:spPr bwMode="auto">
          <a:xfrm>
            <a:off x="831788" y="2996952"/>
            <a:ext cx="77724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0507" name="Line 131"/>
          <p:cNvSpPr>
            <a:spLocks noChangeShapeType="1"/>
          </p:cNvSpPr>
          <p:nvPr/>
        </p:nvSpPr>
        <p:spPr bwMode="auto">
          <a:xfrm flipV="1">
            <a:off x="3948936" y="2155825"/>
            <a:ext cx="0" cy="289560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0508" name="Line 132"/>
          <p:cNvSpPr>
            <a:spLocks noChangeShapeType="1"/>
          </p:cNvSpPr>
          <p:nvPr/>
        </p:nvSpPr>
        <p:spPr bwMode="auto">
          <a:xfrm flipV="1">
            <a:off x="2468540" y="2155825"/>
            <a:ext cx="0" cy="289560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0509" name="AutoShape 133"/>
          <p:cNvSpPr>
            <a:spLocks noChangeArrowheads="1"/>
          </p:cNvSpPr>
          <p:nvPr/>
        </p:nvSpPr>
        <p:spPr bwMode="auto">
          <a:xfrm>
            <a:off x="3953664" y="1774825"/>
            <a:ext cx="1260000" cy="381000"/>
          </a:xfrm>
          <a:prstGeom prst="homePlate">
            <a:avLst>
              <a:gd name="adj" fmla="val 45000"/>
            </a:avLst>
          </a:prstGeom>
          <a:solidFill>
            <a:srgbClr val="32565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3</a:t>
            </a:r>
            <a:r>
              <a:rPr lang="ko-KR" altLang="en-US" b="1" dirty="0" smtClean="0">
                <a:solidFill>
                  <a:schemeClr val="bg1"/>
                </a:solidFill>
              </a:rPr>
              <a:t>단계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510" name="Text Box 137"/>
          <p:cNvSpPr txBox="1">
            <a:spLocks noChangeArrowheads="1"/>
          </p:cNvSpPr>
          <p:nvPr/>
        </p:nvSpPr>
        <p:spPr bwMode="auto">
          <a:xfrm>
            <a:off x="852488" y="2228168"/>
            <a:ext cx="1606828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92075" indent="-9207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algn="l" eaLnBrk="1" hangingPunct="1"/>
            <a:r>
              <a:rPr lang="ko-KR" altLang="en-US" sz="1100" b="1" dirty="0" smtClean="0"/>
              <a:t>시설운영현황 국민공개</a:t>
            </a:r>
            <a:endParaRPr lang="en-US" altLang="ko-KR" sz="1100" b="1" dirty="0" smtClean="0"/>
          </a:p>
          <a:p>
            <a:pPr marL="0" indent="0" algn="l" eaLnBrk="1" hangingPunct="1"/>
            <a:r>
              <a:rPr lang="en-US" altLang="ko-KR" sz="1100" dirty="0" smtClean="0"/>
              <a:t> -</a:t>
            </a:r>
            <a:r>
              <a:rPr lang="ko-KR" altLang="en-US" sz="1100" dirty="0"/>
              <a:t>「</a:t>
            </a:r>
            <a:r>
              <a:rPr lang="en-US" altLang="ko-KR" sz="1100" dirty="0"/>
              <a:t>Water Now</a:t>
            </a:r>
            <a:r>
              <a:rPr lang="ko-KR" altLang="en-US" sz="1100" dirty="0"/>
              <a:t>」</a:t>
            </a:r>
          </a:p>
        </p:txBody>
      </p:sp>
      <p:sp>
        <p:nvSpPr>
          <p:cNvPr id="20521" name="AutoShape 149"/>
          <p:cNvSpPr>
            <a:spLocks noChangeArrowheads="1"/>
          </p:cNvSpPr>
          <p:nvPr/>
        </p:nvSpPr>
        <p:spPr bwMode="auto">
          <a:xfrm rot="10800000">
            <a:off x="3200400" y="5373216"/>
            <a:ext cx="2362200" cy="2524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E5E5E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522" name="Rectangle 151"/>
          <p:cNvSpPr>
            <a:spLocks noChangeArrowheads="1"/>
          </p:cNvSpPr>
          <p:nvPr/>
        </p:nvSpPr>
        <p:spPr bwMode="auto">
          <a:xfrm>
            <a:off x="228600" y="5830416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185738" indent="-185738" algn="l">
              <a:buFontTx/>
              <a:buBlip>
                <a:blip r:embed="rId2"/>
              </a:buBlip>
            </a:pPr>
            <a:r>
              <a:rPr lang="ko-KR" altLang="en-US" dirty="0"/>
              <a:t>기초자료 </a:t>
            </a:r>
            <a:r>
              <a:rPr lang="en-US" altLang="ko-KR" dirty="0"/>
              <a:t>DB</a:t>
            </a:r>
            <a:r>
              <a:rPr lang="ko-KR" altLang="en-US" dirty="0"/>
              <a:t>의 활용 및 </a:t>
            </a:r>
            <a:r>
              <a:rPr lang="ko-KR" altLang="en-US" dirty="0" smtClean="0"/>
              <a:t>정보화 시스템 </a:t>
            </a:r>
            <a:r>
              <a:rPr lang="ko-KR" altLang="en-US" dirty="0"/>
              <a:t>개발 필요</a:t>
            </a:r>
          </a:p>
        </p:txBody>
      </p:sp>
      <p:sp>
        <p:nvSpPr>
          <p:cNvPr id="20523" name="Rectangle 152"/>
          <p:cNvSpPr>
            <a:spLocks noChangeArrowheads="1"/>
          </p:cNvSpPr>
          <p:nvPr/>
        </p:nvSpPr>
        <p:spPr bwMode="auto">
          <a:xfrm>
            <a:off x="3124200" y="5830416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185738" indent="-185738" algn="l">
              <a:buFontTx/>
              <a:buBlip>
                <a:blip r:embed="rId2"/>
              </a:buBlip>
            </a:pPr>
            <a:r>
              <a:rPr lang="ko-KR" altLang="en-US"/>
              <a:t>타 부처와의 연계성 확보</a:t>
            </a:r>
          </a:p>
        </p:txBody>
      </p:sp>
      <p:sp>
        <p:nvSpPr>
          <p:cNvPr id="20524" name="Rectangle 153"/>
          <p:cNvSpPr>
            <a:spLocks noChangeArrowheads="1"/>
          </p:cNvSpPr>
          <p:nvPr/>
        </p:nvSpPr>
        <p:spPr bwMode="auto">
          <a:xfrm>
            <a:off x="6019800" y="5830416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185738" indent="-185738" algn="l">
              <a:buFontTx/>
              <a:buBlip>
                <a:blip r:embed="rId2"/>
              </a:buBlip>
            </a:pPr>
            <a:r>
              <a:rPr lang="ko-KR" altLang="en-US"/>
              <a:t>행정의 과학화와 투명성 확보 및 대 국민 서비스 향상 </a:t>
            </a:r>
          </a:p>
        </p:txBody>
      </p:sp>
      <p:sp>
        <p:nvSpPr>
          <p:cNvPr id="45" name="AutoShape 133"/>
          <p:cNvSpPr>
            <a:spLocks noChangeArrowheads="1"/>
          </p:cNvSpPr>
          <p:nvPr/>
        </p:nvSpPr>
        <p:spPr bwMode="auto">
          <a:xfrm>
            <a:off x="5444614" y="1774825"/>
            <a:ext cx="1260000" cy="381000"/>
          </a:xfrm>
          <a:prstGeom prst="homePlate">
            <a:avLst>
              <a:gd name="adj" fmla="val 45000"/>
            </a:avLst>
          </a:prstGeom>
          <a:solidFill>
            <a:srgbClr val="32565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ko-KR" b="1" dirty="0">
                <a:solidFill>
                  <a:schemeClr val="bg1"/>
                </a:solidFill>
              </a:rPr>
              <a:t>4</a:t>
            </a:r>
            <a:r>
              <a:rPr lang="ko-KR" altLang="en-US" b="1" dirty="0" smtClean="0">
                <a:solidFill>
                  <a:schemeClr val="bg1"/>
                </a:solidFill>
              </a:rPr>
              <a:t>단계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6" name="Line 131"/>
          <p:cNvSpPr>
            <a:spLocks noChangeShapeType="1"/>
          </p:cNvSpPr>
          <p:nvPr/>
        </p:nvSpPr>
        <p:spPr bwMode="auto">
          <a:xfrm flipV="1">
            <a:off x="5453664" y="2159000"/>
            <a:ext cx="0" cy="289560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52" name="Text Box 137"/>
          <p:cNvSpPr txBox="1">
            <a:spLocks noChangeArrowheads="1"/>
          </p:cNvSpPr>
          <p:nvPr/>
        </p:nvSpPr>
        <p:spPr bwMode="auto">
          <a:xfrm>
            <a:off x="2462715" y="2228168"/>
            <a:ext cx="1490950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92075" indent="-9207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algn="l" eaLnBrk="1" hangingPunct="1"/>
            <a:r>
              <a:rPr lang="ko-KR" altLang="en-US" sz="1100" b="1" dirty="0" smtClean="0"/>
              <a:t>시설자동화 및 원격관리</a:t>
            </a:r>
            <a:endParaRPr lang="en-US" altLang="ko-KR" sz="1100" b="1" dirty="0" smtClean="0"/>
          </a:p>
          <a:p>
            <a:pPr marL="0" indent="0" algn="l" eaLnBrk="1" hangingPunct="1"/>
            <a:r>
              <a:rPr lang="en-US" altLang="ko-KR" sz="1100" dirty="0" smtClean="0"/>
              <a:t> - </a:t>
            </a:r>
            <a:r>
              <a:rPr lang="ko-KR" altLang="en-US" sz="1100" dirty="0"/>
              <a:t>「</a:t>
            </a:r>
            <a:r>
              <a:rPr lang="en-US" altLang="ko-KR" sz="1100" dirty="0"/>
              <a:t>Remote-</a:t>
            </a:r>
            <a:r>
              <a:rPr lang="en-US" altLang="ko-KR" sz="1100" dirty="0" err="1"/>
              <a:t>Autosys</a:t>
            </a:r>
            <a:r>
              <a:rPr lang="ko-KR" altLang="en-US" sz="1100" dirty="0"/>
              <a:t>」</a:t>
            </a:r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 flipV="1">
            <a:off x="1482725" y="502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" name="Line 81"/>
          <p:cNvSpPr>
            <a:spLocks noChangeShapeType="1"/>
          </p:cNvSpPr>
          <p:nvPr/>
        </p:nvSpPr>
        <p:spPr bwMode="auto">
          <a:xfrm flipV="1">
            <a:off x="2468540" y="502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" name="Line 82"/>
          <p:cNvSpPr>
            <a:spLocks noChangeShapeType="1"/>
          </p:cNvSpPr>
          <p:nvPr/>
        </p:nvSpPr>
        <p:spPr bwMode="auto">
          <a:xfrm flipV="1">
            <a:off x="3948936" y="502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 flipV="1">
            <a:off x="5453664" y="502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7" name="Line 84"/>
          <p:cNvSpPr>
            <a:spLocks noChangeShapeType="1"/>
          </p:cNvSpPr>
          <p:nvPr/>
        </p:nvSpPr>
        <p:spPr bwMode="auto">
          <a:xfrm flipV="1">
            <a:off x="6935564" y="502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1265325" y="5096590"/>
            <a:ext cx="4411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000" dirty="0" smtClean="0">
                <a:latin typeface="Times New Roman" pitchFamily="18" charset="0"/>
                <a:ea typeface="굴림체" pitchFamily="49" charset="-127"/>
              </a:rPr>
              <a:t>2001</a:t>
            </a:r>
            <a:endParaRPr lang="en-US" altLang="ko-KR" sz="1000" dirty="0"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59" name="Text Box 86"/>
          <p:cNvSpPr txBox="1">
            <a:spLocks noChangeArrowheads="1"/>
          </p:cNvSpPr>
          <p:nvPr/>
        </p:nvSpPr>
        <p:spPr bwMode="auto">
          <a:xfrm>
            <a:off x="2231740" y="5096590"/>
            <a:ext cx="4411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000" dirty="0" smtClean="0">
                <a:latin typeface="Times New Roman" pitchFamily="18" charset="0"/>
                <a:ea typeface="굴림체" pitchFamily="49" charset="-127"/>
              </a:rPr>
              <a:t>2002</a:t>
            </a:r>
            <a:endParaRPr lang="en-US" altLang="ko-KR" sz="1000" dirty="0"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2981474" y="5096590"/>
            <a:ext cx="4411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000" dirty="0" smtClean="0">
                <a:latin typeface="Times New Roman" pitchFamily="18" charset="0"/>
                <a:ea typeface="굴림체" pitchFamily="49" charset="-127"/>
              </a:rPr>
              <a:t>2003</a:t>
            </a:r>
            <a:endParaRPr lang="en-US" altLang="ko-KR" sz="1000" dirty="0"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61" name="Text Box 88"/>
          <p:cNvSpPr txBox="1">
            <a:spLocks noChangeArrowheads="1"/>
          </p:cNvSpPr>
          <p:nvPr/>
        </p:nvSpPr>
        <p:spPr bwMode="auto">
          <a:xfrm>
            <a:off x="3731208" y="5096590"/>
            <a:ext cx="4411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000" dirty="0" smtClean="0">
                <a:latin typeface="Times New Roman" pitchFamily="18" charset="0"/>
                <a:ea typeface="굴림체" pitchFamily="49" charset="-127"/>
              </a:rPr>
              <a:t>2004</a:t>
            </a:r>
            <a:endParaRPr lang="en-US" altLang="ko-KR" sz="1000" dirty="0"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62" name="Text Box 89"/>
          <p:cNvSpPr txBox="1">
            <a:spLocks noChangeArrowheads="1"/>
          </p:cNvSpPr>
          <p:nvPr/>
        </p:nvSpPr>
        <p:spPr bwMode="auto">
          <a:xfrm>
            <a:off x="5245472" y="5096590"/>
            <a:ext cx="4411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000" dirty="0" smtClean="0">
                <a:latin typeface="Times New Roman" pitchFamily="18" charset="0"/>
                <a:ea typeface="굴림체" pitchFamily="49" charset="-127"/>
              </a:rPr>
              <a:t>2005</a:t>
            </a:r>
            <a:endParaRPr lang="en-US" altLang="ko-KR" sz="1000" dirty="0"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63" name="Line 129"/>
          <p:cNvSpPr>
            <a:spLocks noChangeShapeType="1"/>
          </p:cNvSpPr>
          <p:nvPr/>
        </p:nvSpPr>
        <p:spPr bwMode="auto">
          <a:xfrm>
            <a:off x="838200" y="5078413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64" name="Text Box 89"/>
          <p:cNvSpPr txBox="1">
            <a:spLocks noChangeArrowheads="1"/>
          </p:cNvSpPr>
          <p:nvPr/>
        </p:nvSpPr>
        <p:spPr bwMode="auto">
          <a:xfrm>
            <a:off x="6713604" y="5096590"/>
            <a:ext cx="4411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000" dirty="0" smtClean="0">
                <a:latin typeface="Times New Roman" pitchFamily="18" charset="0"/>
                <a:ea typeface="굴림체" pitchFamily="49" charset="-127"/>
              </a:rPr>
              <a:t>2006</a:t>
            </a:r>
            <a:endParaRPr lang="en-US" altLang="ko-KR" sz="1000" dirty="0"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66" name="Text Box 89"/>
          <p:cNvSpPr txBox="1">
            <a:spLocks noChangeArrowheads="1"/>
          </p:cNvSpPr>
          <p:nvPr/>
        </p:nvSpPr>
        <p:spPr bwMode="auto">
          <a:xfrm>
            <a:off x="7803261" y="5096590"/>
            <a:ext cx="4411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000" dirty="0" smtClean="0">
                <a:latin typeface="Times New Roman" pitchFamily="18" charset="0"/>
                <a:ea typeface="굴림체" pitchFamily="49" charset="-127"/>
              </a:rPr>
              <a:t>2007</a:t>
            </a:r>
            <a:endParaRPr lang="en-US" altLang="ko-KR" sz="1000" dirty="0">
              <a:latin typeface="Times New Roman" pitchFamily="18" charset="0"/>
              <a:ea typeface="굴림체" pitchFamily="49" charset="-127"/>
            </a:endParaRPr>
          </a:p>
        </p:txBody>
      </p:sp>
      <p:sp>
        <p:nvSpPr>
          <p:cNvPr id="67" name="Line 82"/>
          <p:cNvSpPr>
            <a:spLocks noChangeShapeType="1"/>
          </p:cNvSpPr>
          <p:nvPr/>
        </p:nvSpPr>
        <p:spPr bwMode="auto">
          <a:xfrm flipV="1">
            <a:off x="3191148" y="503648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" name="Line 84"/>
          <p:cNvSpPr>
            <a:spLocks noChangeShapeType="1"/>
          </p:cNvSpPr>
          <p:nvPr/>
        </p:nvSpPr>
        <p:spPr bwMode="auto">
          <a:xfrm flipV="1">
            <a:off x="8017780" y="502378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9" name="AutoShape 133"/>
          <p:cNvSpPr>
            <a:spLocks noChangeArrowheads="1"/>
          </p:cNvSpPr>
          <p:nvPr/>
        </p:nvSpPr>
        <p:spPr bwMode="auto">
          <a:xfrm>
            <a:off x="6935565" y="1778000"/>
            <a:ext cx="1260000" cy="381000"/>
          </a:xfrm>
          <a:prstGeom prst="homePlate">
            <a:avLst>
              <a:gd name="adj" fmla="val 45000"/>
            </a:avLst>
          </a:prstGeom>
          <a:solidFill>
            <a:srgbClr val="32565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5</a:t>
            </a:r>
            <a:r>
              <a:rPr lang="ko-KR" altLang="en-US" b="1" dirty="0" smtClean="0">
                <a:solidFill>
                  <a:schemeClr val="bg1"/>
                </a:solidFill>
              </a:rPr>
              <a:t>단계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0" name="Text Box 137"/>
          <p:cNvSpPr txBox="1">
            <a:spLocks noChangeArrowheads="1"/>
          </p:cNvSpPr>
          <p:nvPr/>
        </p:nvSpPr>
        <p:spPr bwMode="auto">
          <a:xfrm>
            <a:off x="852489" y="3095945"/>
            <a:ext cx="1599824" cy="14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92075" indent="-9207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1450" indent="-171450" algn="l" eaLnBrk="1" hangingPunct="1">
              <a:buFont typeface="Arial" pitchFamily="34" charset="0"/>
              <a:buChar char="•"/>
            </a:pP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정수장</a:t>
            </a:r>
            <a:r>
              <a:rPr lang="ko-KR" altLang="en-US" sz="1100" dirty="0" smtClean="0"/>
              <a:t> </a:t>
            </a:r>
            <a:r>
              <a:rPr lang="ko-KR" altLang="en-US" sz="1100" dirty="0"/>
              <a:t>정수 수질을 실시간 인터넷 대국민 공개시스템 구축</a:t>
            </a:r>
          </a:p>
          <a:p>
            <a:pPr marL="171450" indent="-171450" algn="l" eaLnBrk="1" hangingPunct="1">
              <a:buFont typeface="Arial" pitchFamily="34" charset="0"/>
              <a:buChar char="•"/>
            </a:pPr>
            <a:r>
              <a:rPr lang="ko-KR" altLang="en-US" sz="1100" dirty="0" smtClean="0"/>
              <a:t> </a:t>
            </a:r>
            <a:r>
              <a:rPr lang="ko-KR" altLang="en-US" sz="1100" dirty="0"/>
              <a:t>대국민 신뢰도 제고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지자체간</a:t>
            </a:r>
            <a:r>
              <a:rPr lang="ko-KR" altLang="en-US" sz="1100" dirty="0"/>
              <a:t> 정보교류</a:t>
            </a:r>
            <a:r>
              <a:rPr lang="en-US" altLang="ko-KR" sz="1100" dirty="0"/>
              <a:t>, </a:t>
            </a:r>
            <a:r>
              <a:rPr lang="ko-KR" altLang="en-US" sz="1100" dirty="0"/>
              <a:t>운영관리 강화</a:t>
            </a:r>
          </a:p>
        </p:txBody>
      </p:sp>
      <p:sp>
        <p:nvSpPr>
          <p:cNvPr id="71" name="Text Box 137"/>
          <p:cNvSpPr txBox="1">
            <a:spLocks noChangeArrowheads="1"/>
          </p:cNvSpPr>
          <p:nvPr/>
        </p:nvSpPr>
        <p:spPr bwMode="auto">
          <a:xfrm>
            <a:off x="2468540" y="3095944"/>
            <a:ext cx="1480396" cy="17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92075" indent="-9207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1450" indent="-171450" algn="l" eaLnBrk="1" hangingPunct="1">
              <a:buFont typeface="Arial" pitchFamily="34" charset="0"/>
              <a:buChar char="•"/>
            </a:pPr>
            <a:r>
              <a:rPr lang="ko-KR" altLang="en-US" sz="1100" dirty="0" smtClean="0"/>
              <a:t>선진화된 </a:t>
            </a:r>
            <a:r>
              <a:rPr lang="ko-KR" altLang="en-US" sz="1100" dirty="0"/>
              <a:t>운영관리를 위한 원격제어</a:t>
            </a:r>
            <a:r>
              <a:rPr lang="en-US" altLang="ko-KR" sz="1100" dirty="0"/>
              <a:t>․</a:t>
            </a:r>
            <a:r>
              <a:rPr lang="ko-KR" altLang="en-US" sz="1100" dirty="0"/>
              <a:t>자동화 시스템 구축</a:t>
            </a:r>
          </a:p>
          <a:p>
            <a:pPr marL="171450" indent="-171450" algn="l" eaLnBrk="1" hangingPunct="1">
              <a:buFont typeface="Arial" pitchFamily="34" charset="0"/>
              <a:buChar char="•"/>
            </a:pPr>
            <a:r>
              <a:rPr lang="ko-KR" altLang="en-US" sz="1100" dirty="0" smtClean="0"/>
              <a:t>운영관리 </a:t>
            </a:r>
            <a:r>
              <a:rPr lang="ko-KR" altLang="en-US" sz="1100" dirty="0"/>
              <a:t>선진화를 통한 시설의 최적성능 발휘 유도 및 유지관리비 절감을 통한 경영개선 기대</a:t>
            </a:r>
          </a:p>
        </p:txBody>
      </p:sp>
      <p:sp>
        <p:nvSpPr>
          <p:cNvPr id="72" name="Line 131"/>
          <p:cNvSpPr>
            <a:spLocks noChangeShapeType="1"/>
          </p:cNvSpPr>
          <p:nvPr/>
        </p:nvSpPr>
        <p:spPr bwMode="auto">
          <a:xfrm flipV="1">
            <a:off x="6934177" y="2168860"/>
            <a:ext cx="0" cy="289560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73" name="Text Box 137"/>
          <p:cNvSpPr txBox="1">
            <a:spLocks noChangeArrowheads="1"/>
          </p:cNvSpPr>
          <p:nvPr/>
        </p:nvSpPr>
        <p:spPr bwMode="auto">
          <a:xfrm>
            <a:off x="3953665" y="2228168"/>
            <a:ext cx="1490949" cy="6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92075" indent="-9207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algn="l" eaLnBrk="1" hangingPunct="1"/>
            <a:r>
              <a:rPr lang="ko-KR" altLang="en-US" sz="1100" b="1" dirty="0" smtClean="0"/>
              <a:t>관망관리 및 </a:t>
            </a:r>
            <a:endParaRPr lang="en-US" altLang="ko-KR" sz="1100" b="1" dirty="0" smtClean="0"/>
          </a:p>
          <a:p>
            <a:pPr marL="0" indent="0" algn="l" eaLnBrk="1" hangingPunct="1"/>
            <a:r>
              <a:rPr lang="ko-KR" altLang="en-US" sz="1100" b="1" dirty="0" smtClean="0"/>
              <a:t>누수관리</a:t>
            </a:r>
            <a:endParaRPr lang="en-US" altLang="ko-KR" sz="1100" b="1" dirty="0" smtClean="0"/>
          </a:p>
          <a:p>
            <a:pPr marL="0" indent="0" algn="l" eaLnBrk="1" hangingPunct="1"/>
            <a:r>
              <a:rPr lang="en-US" altLang="ko-KR" sz="1100" dirty="0" smtClean="0"/>
              <a:t> - </a:t>
            </a:r>
            <a:r>
              <a:rPr lang="ko-KR" altLang="en-US" sz="1100" dirty="0"/>
              <a:t>「</a:t>
            </a:r>
            <a:r>
              <a:rPr lang="en-US" altLang="ko-KR" sz="1100" dirty="0"/>
              <a:t>INIS</a:t>
            </a:r>
            <a:r>
              <a:rPr lang="ko-KR" altLang="en-US" sz="1100" dirty="0"/>
              <a:t>」</a:t>
            </a:r>
          </a:p>
        </p:txBody>
      </p:sp>
      <p:sp>
        <p:nvSpPr>
          <p:cNvPr id="74" name="Text Box 137"/>
          <p:cNvSpPr txBox="1">
            <a:spLocks noChangeArrowheads="1"/>
          </p:cNvSpPr>
          <p:nvPr/>
        </p:nvSpPr>
        <p:spPr bwMode="auto">
          <a:xfrm>
            <a:off x="5475131" y="2228168"/>
            <a:ext cx="1089337" cy="6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92075" indent="-9207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algn="l" eaLnBrk="1" hangingPunct="1"/>
            <a:r>
              <a:rPr lang="ko-KR" altLang="en-US" sz="1100" b="1" dirty="0" smtClean="0"/>
              <a:t>지하수</a:t>
            </a:r>
            <a:endParaRPr lang="en-US" altLang="ko-KR" sz="1100" b="1" dirty="0" smtClean="0"/>
          </a:p>
          <a:p>
            <a:pPr marL="0" indent="0" algn="l" eaLnBrk="1" hangingPunct="1"/>
            <a:r>
              <a:rPr lang="ko-KR" altLang="en-US" sz="1100" b="1" dirty="0" smtClean="0"/>
              <a:t>종합정보관리</a:t>
            </a:r>
            <a:endParaRPr lang="en-US" altLang="ko-KR" sz="1100" b="1" dirty="0" smtClean="0"/>
          </a:p>
          <a:p>
            <a:pPr marL="0" indent="0" algn="l" eaLnBrk="1" hangingPunct="1"/>
            <a:r>
              <a:rPr lang="en-US" altLang="ko-KR" sz="1100" dirty="0" smtClean="0"/>
              <a:t> - </a:t>
            </a:r>
            <a:r>
              <a:rPr lang="ko-KR" altLang="en-US" sz="1100" dirty="0"/>
              <a:t>「</a:t>
            </a:r>
            <a:r>
              <a:rPr lang="en-US" altLang="ko-KR" sz="1100" dirty="0"/>
              <a:t>IGRIS</a:t>
            </a:r>
            <a:r>
              <a:rPr lang="ko-KR" altLang="en-US" sz="1100" dirty="0"/>
              <a:t>」</a:t>
            </a:r>
          </a:p>
        </p:txBody>
      </p:sp>
      <p:sp>
        <p:nvSpPr>
          <p:cNvPr id="75" name="Text Box 137"/>
          <p:cNvSpPr txBox="1">
            <a:spLocks noChangeArrowheads="1"/>
          </p:cNvSpPr>
          <p:nvPr/>
        </p:nvSpPr>
        <p:spPr bwMode="auto">
          <a:xfrm>
            <a:off x="6948264" y="2228168"/>
            <a:ext cx="1089337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92075" indent="-9207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 algn="l" eaLnBrk="1" hangingPunct="1"/>
            <a:r>
              <a:rPr lang="ko-KR" altLang="en-US" sz="1100" b="1" dirty="0"/>
              <a:t>타 시스템 </a:t>
            </a:r>
            <a:endParaRPr lang="en-US" altLang="ko-KR" sz="1100" b="1" dirty="0" smtClean="0"/>
          </a:p>
          <a:p>
            <a:pPr marL="0" indent="0" algn="l" eaLnBrk="1" hangingPunct="1"/>
            <a:r>
              <a:rPr lang="ko-KR" altLang="en-US" sz="1100" b="1" dirty="0" smtClean="0"/>
              <a:t>연계 </a:t>
            </a:r>
            <a:r>
              <a:rPr lang="ko-KR" altLang="en-US" sz="1100" b="1" dirty="0"/>
              <a:t>및 </a:t>
            </a:r>
            <a:r>
              <a:rPr lang="ko-KR" altLang="en-US" sz="1100" b="1" dirty="0" smtClean="0"/>
              <a:t>통합</a:t>
            </a:r>
            <a:endParaRPr lang="en-US" altLang="ko-KR" sz="1100" b="1" dirty="0" smtClean="0"/>
          </a:p>
        </p:txBody>
      </p:sp>
      <p:sp>
        <p:nvSpPr>
          <p:cNvPr id="76" name="Text Box 137"/>
          <p:cNvSpPr txBox="1">
            <a:spLocks noChangeArrowheads="1"/>
          </p:cNvSpPr>
          <p:nvPr/>
        </p:nvSpPr>
        <p:spPr bwMode="auto">
          <a:xfrm>
            <a:off x="3953666" y="3105789"/>
            <a:ext cx="1512380" cy="17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92075" indent="-9207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1450" indent="-171450" algn="l" eaLnBrk="1" hangingPunct="1">
              <a:buFont typeface="Arial" pitchFamily="34" charset="0"/>
              <a:buChar char="•"/>
            </a:pPr>
            <a:r>
              <a:rPr lang="ko-KR" altLang="en-US" sz="1100" dirty="0"/>
              <a:t>상하수도 </a:t>
            </a:r>
            <a:r>
              <a:rPr lang="ko-KR" altLang="en-US" sz="1100" dirty="0" err="1"/>
              <a:t>관로정보의</a:t>
            </a:r>
            <a:r>
              <a:rPr lang="ko-KR" altLang="en-US" sz="1100" dirty="0"/>
              <a:t> </a:t>
            </a:r>
            <a:r>
              <a:rPr lang="en-US" altLang="ko-KR" sz="1100" dirty="0"/>
              <a:t>GIS </a:t>
            </a:r>
            <a:r>
              <a:rPr lang="ko-KR" altLang="en-US" sz="1100" dirty="0"/>
              <a:t>연계 시스템 도입으로 관리체계 개선과 </a:t>
            </a:r>
            <a:r>
              <a:rPr lang="ko-KR" altLang="en-US" sz="1100" dirty="0" err="1"/>
              <a:t>누수방지형</a:t>
            </a:r>
            <a:r>
              <a:rPr lang="ko-KR" altLang="en-US" sz="1100" dirty="0"/>
              <a:t> </a:t>
            </a:r>
            <a:r>
              <a:rPr lang="en-US" altLang="ko-KR" sz="1100" dirty="0"/>
              <a:t>Network </a:t>
            </a:r>
            <a:r>
              <a:rPr lang="ko-KR" altLang="en-US" sz="1100" dirty="0"/>
              <a:t>및 누수 경보시스템 도입</a:t>
            </a:r>
          </a:p>
          <a:p>
            <a:pPr marL="171450" indent="-171450" algn="l" eaLnBrk="1" hangingPunct="1">
              <a:buFont typeface="Arial" pitchFamily="34" charset="0"/>
              <a:buChar char="•"/>
            </a:pPr>
            <a:r>
              <a:rPr lang="ko-KR" altLang="en-US" sz="1100" dirty="0" smtClean="0"/>
              <a:t> </a:t>
            </a:r>
            <a:r>
              <a:rPr lang="ko-KR" altLang="en-US" sz="1100" dirty="0"/>
              <a:t>누수탐지 및 유지보수의 효율성 제고</a:t>
            </a:r>
          </a:p>
        </p:txBody>
      </p:sp>
      <p:sp>
        <p:nvSpPr>
          <p:cNvPr id="77" name="Text Box 137"/>
          <p:cNvSpPr txBox="1">
            <a:spLocks noChangeArrowheads="1"/>
          </p:cNvSpPr>
          <p:nvPr/>
        </p:nvSpPr>
        <p:spPr bwMode="auto">
          <a:xfrm>
            <a:off x="5444614" y="3105789"/>
            <a:ext cx="1503650" cy="16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92075" indent="-9207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1450" indent="-171450" algn="l" eaLnBrk="1" hangingPunct="1">
              <a:buFont typeface="Arial" pitchFamily="34" charset="0"/>
              <a:buChar char="•"/>
            </a:pPr>
            <a:r>
              <a:rPr lang="ko-KR" altLang="en-US" sz="1100" dirty="0"/>
              <a:t>전국 지하수의 이용</a:t>
            </a:r>
            <a:r>
              <a:rPr lang="en-US" altLang="ko-KR" sz="1100" dirty="0"/>
              <a:t>, </a:t>
            </a:r>
            <a:r>
              <a:rPr lang="ko-KR" altLang="en-US" sz="1100" dirty="0"/>
              <a:t>수질</a:t>
            </a:r>
            <a:r>
              <a:rPr lang="en-US" altLang="ko-KR" sz="1100" dirty="0"/>
              <a:t>, </a:t>
            </a:r>
            <a:r>
              <a:rPr lang="ko-KR" altLang="en-US" sz="1100" dirty="0"/>
              <a:t>오염상태</a:t>
            </a:r>
            <a:r>
              <a:rPr lang="en-US" altLang="ko-KR" sz="1100" dirty="0"/>
              <a:t>, </a:t>
            </a:r>
            <a:r>
              <a:rPr lang="ko-KR" altLang="en-US" sz="1100" dirty="0"/>
              <a:t>복원계획 등의 지하수 종합정보관리시스템 구축</a:t>
            </a:r>
          </a:p>
          <a:p>
            <a:pPr marL="171450" indent="-171450" algn="l" eaLnBrk="1" hangingPunct="1">
              <a:buFont typeface="Arial" pitchFamily="34" charset="0"/>
              <a:buChar char="•"/>
            </a:pPr>
            <a:r>
              <a:rPr lang="ko-KR" altLang="en-US" sz="1100" dirty="0" smtClean="0"/>
              <a:t> </a:t>
            </a:r>
            <a:r>
              <a:rPr lang="ko-KR" altLang="en-US" sz="1100" dirty="0"/>
              <a:t>건교부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행자부</a:t>
            </a:r>
            <a:r>
              <a:rPr lang="ko-KR" altLang="en-US" sz="1100" dirty="0"/>
              <a:t> 등 타 부처의 지하수 정보망과 상호 연계 운영</a:t>
            </a:r>
          </a:p>
        </p:txBody>
      </p:sp>
      <p:sp>
        <p:nvSpPr>
          <p:cNvPr id="78" name="Text Box 137"/>
          <p:cNvSpPr txBox="1">
            <a:spLocks noChangeArrowheads="1"/>
          </p:cNvSpPr>
          <p:nvPr/>
        </p:nvSpPr>
        <p:spPr bwMode="auto">
          <a:xfrm>
            <a:off x="6935565" y="3105789"/>
            <a:ext cx="1723064" cy="127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92075" indent="-92075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1450" indent="-171450" algn="l" eaLnBrk="1" hangingPunct="1">
              <a:buFont typeface="Arial" pitchFamily="34" charset="0"/>
              <a:buChar char="•"/>
            </a:pPr>
            <a:r>
              <a:rPr lang="ko-KR" altLang="en-US" sz="1100" dirty="0"/>
              <a:t>전국수도종합계획시스템</a:t>
            </a:r>
            <a:r>
              <a:rPr lang="en-US" altLang="ko-KR" sz="1100" dirty="0"/>
              <a:t>(WIIS) </a:t>
            </a:r>
            <a:r>
              <a:rPr lang="ko-KR" altLang="en-US" sz="1100" dirty="0"/>
              <a:t>및 기타 정보 교류가 가능한 관련 시스템의 연계 또는 통합을 통해 행정 효율성 제고</a:t>
            </a:r>
            <a:r>
              <a:rPr lang="en-US" altLang="ko-KR" sz="1100" dirty="0"/>
              <a:t>, </a:t>
            </a:r>
            <a:r>
              <a:rPr lang="ko-KR" altLang="en-US" sz="1100" dirty="0"/>
              <a:t>자료의 일관성 유지</a:t>
            </a:r>
          </a:p>
        </p:txBody>
      </p:sp>
      <p:sp>
        <p:nvSpPr>
          <p:cNvPr id="48" name="Rectangle 2088"/>
          <p:cNvSpPr txBox="1">
            <a:spLocks noChangeArrowheads="1"/>
          </p:cNvSpPr>
          <p:nvPr/>
        </p:nvSpPr>
        <p:spPr bwMode="auto">
          <a:xfrm>
            <a:off x="0" y="990600"/>
            <a:ext cx="9144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"/>
            </a:pPr>
            <a:r>
              <a:rPr lang="ko-KR" altLang="en-US" dirty="0"/>
              <a:t>효율적인 시설의 관리와 행정 및 예산관리</a:t>
            </a:r>
            <a:r>
              <a:rPr lang="en-US" altLang="ko-KR" dirty="0"/>
              <a:t>, </a:t>
            </a:r>
            <a:r>
              <a:rPr lang="ko-KR" altLang="en-US" dirty="0"/>
              <a:t>과학적 정책 수립 등을 위해 현재 상수도 분야의 정보화는 </a:t>
            </a:r>
            <a:r>
              <a:rPr lang="en-US" altLang="ko-KR" dirty="0"/>
              <a:t>5</a:t>
            </a:r>
            <a:r>
              <a:rPr lang="ko-KR" altLang="en-US" dirty="0"/>
              <a:t>단계로 진행되었으며</a:t>
            </a:r>
            <a:r>
              <a:rPr lang="en-US" altLang="ko-KR" dirty="0"/>
              <a:t>, </a:t>
            </a:r>
            <a:r>
              <a:rPr lang="ko-KR" altLang="en-US" dirty="0"/>
              <a:t>하수도 분야도 통합운영체계 구축을 통한 하수도시설의 과학적이고 경제적인 운영 및 정보관리가 요구되고 있음</a:t>
            </a:r>
            <a:r>
              <a:rPr lang="en-US" altLang="ko-KR" dirty="0"/>
              <a:t>.</a:t>
            </a:r>
            <a:endParaRPr lang="ko-KR" altLang="en-US" dirty="0" smtClean="0"/>
          </a:p>
        </p:txBody>
      </p:sp>
      <p:sp>
        <p:nvSpPr>
          <p:cNvPr id="49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2.3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정보시스템 분석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 bwMode="auto">
          <a:xfrm>
            <a:off x="-1" y="533400"/>
            <a:ext cx="427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2pPr>
            <a:lvl3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3pPr>
            <a:lvl4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4pPr>
            <a:lvl5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5pPr>
            <a:lvl6pPr marL="4572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l"/>
            <a:r>
              <a:rPr lang="ko-KR" altLang="en-US" dirty="0"/>
              <a:t>환경정보화 연혁</a:t>
            </a:r>
          </a:p>
        </p:txBody>
      </p:sp>
    </p:spTree>
    <p:extLst>
      <p:ext uri="{BB962C8B-B14F-4D97-AF65-F5344CB8AC3E}">
        <p14:creationId xmlns:p14="http://schemas.microsoft.com/office/powerpoint/2010/main" val="338259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124200" y="3305175"/>
            <a:ext cx="2971800" cy="1625600"/>
          </a:xfrm>
          <a:prstGeom prst="rect">
            <a:avLst/>
          </a:prstGeom>
          <a:solidFill>
            <a:schemeClr val="bg1"/>
          </a:solidFill>
          <a:ln w="9525">
            <a:solidFill>
              <a:srgbClr val="7E8D67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205663" y="76200"/>
            <a:ext cx="193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I-2.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사업환경의 이해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314700" y="3805238"/>
            <a:ext cx="12573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95250" indent="-952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ko-KR" altLang="en-US" sz="1100"/>
              <a:t>환경기초자료</a:t>
            </a:r>
          </a:p>
          <a:p>
            <a:pPr algn="l" eaLnBrk="1" hangingPunct="1">
              <a:buFontTx/>
              <a:buChar char="•"/>
            </a:pPr>
            <a:r>
              <a:rPr lang="ko-KR" altLang="en-US" sz="1100"/>
              <a:t>생태자연도</a:t>
            </a:r>
          </a:p>
          <a:p>
            <a:pPr algn="l" eaLnBrk="1" hangingPunct="1">
              <a:buFontTx/>
              <a:buChar char="•"/>
            </a:pPr>
            <a:r>
              <a:rPr lang="ko-KR" altLang="en-US" sz="1100"/>
              <a:t>녹지자연도</a:t>
            </a:r>
          </a:p>
          <a:p>
            <a:pPr algn="l" eaLnBrk="1" hangingPunct="1">
              <a:buFontTx/>
              <a:buChar char="•"/>
            </a:pPr>
            <a:r>
              <a:rPr lang="ko-KR" altLang="en-US" sz="1100"/>
              <a:t>식생도</a:t>
            </a:r>
          </a:p>
          <a:p>
            <a:pPr algn="l" eaLnBrk="1" hangingPunct="1">
              <a:buFontTx/>
              <a:buChar char="•"/>
            </a:pPr>
            <a:r>
              <a:rPr lang="ko-KR" altLang="en-US" sz="1100"/>
              <a:t>정사항공사진</a:t>
            </a:r>
          </a:p>
          <a:p>
            <a:pPr algn="l" eaLnBrk="1" hangingPunct="1">
              <a:buFontTx/>
              <a:buChar char="•"/>
            </a:pPr>
            <a:r>
              <a:rPr lang="ko-KR" altLang="en-US" sz="1100"/>
              <a:t>토지피복분류도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800600" y="3797300"/>
            <a:ext cx="1117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95250" indent="-952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ko-KR" altLang="en-US" sz="1100"/>
              <a:t>수치지형도</a:t>
            </a:r>
          </a:p>
          <a:p>
            <a:pPr algn="l" eaLnBrk="1" hangingPunct="1">
              <a:buFontTx/>
              <a:buChar char="•"/>
            </a:pPr>
            <a:r>
              <a:rPr lang="ko-KR" altLang="en-US" sz="1100"/>
              <a:t>토지이용현황</a:t>
            </a:r>
          </a:p>
          <a:p>
            <a:pPr algn="l" eaLnBrk="1" hangingPunct="1">
              <a:buFontTx/>
              <a:buChar char="•"/>
            </a:pPr>
            <a:r>
              <a:rPr lang="ko-KR" altLang="en-US" sz="1100"/>
              <a:t>도시계획도</a:t>
            </a:r>
          </a:p>
          <a:p>
            <a:pPr algn="l" eaLnBrk="1" hangingPunct="1">
              <a:buFontTx/>
              <a:buChar char="•"/>
            </a:pPr>
            <a:r>
              <a:rPr lang="ko-KR" altLang="en-US" sz="1100"/>
              <a:t>행정구역도</a:t>
            </a:r>
          </a:p>
          <a:p>
            <a:pPr algn="l" eaLnBrk="1" hangingPunct="1">
              <a:buFontTx/>
              <a:buChar char="•"/>
            </a:pPr>
            <a:r>
              <a:rPr lang="ko-KR" altLang="en-US" sz="1100"/>
              <a:t>지적도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270250" y="3533775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b="1" u="sng"/>
              <a:t>기초환경자료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800600" y="3533775"/>
            <a:ext cx="1133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b="1" u="sng"/>
              <a:t>NGIS </a:t>
            </a:r>
            <a:r>
              <a:rPr lang="ko-KR" altLang="en-US" b="1" u="sng"/>
              <a:t>자료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813550" y="1050925"/>
            <a:ext cx="219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buFontTx/>
              <a:buChar char="•"/>
            </a:pPr>
            <a:endParaRPr lang="en-US" altLang="ko-KR" sz="800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472113" y="779463"/>
            <a:ext cx="860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en-US" altLang="ko-KR" sz="1000" b="1" u="sng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727825" y="779463"/>
            <a:ext cx="860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en-US" altLang="ko-KR" sz="1000" b="1" u="sng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 rot="16200000" flipV="1">
            <a:off x="500062" y="3943351"/>
            <a:ext cx="4105275" cy="5334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rgbClr val="85B1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 rot="5400000" flipH="1" flipV="1">
            <a:off x="4596606" y="3861594"/>
            <a:ext cx="4100513" cy="4921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85B1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28600" y="2392363"/>
            <a:ext cx="2133600" cy="68580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ko-KR" altLang="en-US" sz="1100" b="1" dirty="0" smtClean="0"/>
              <a:t>국토지리정보원</a:t>
            </a:r>
            <a:endParaRPr lang="ko-KR" altLang="en-US" sz="1100" b="1" dirty="0"/>
          </a:p>
          <a:p>
            <a:r>
              <a:rPr lang="en-US" altLang="ko-KR" sz="1100" dirty="0"/>
              <a:t>(</a:t>
            </a:r>
            <a:r>
              <a:rPr lang="ko-KR" altLang="en-US" sz="1100" dirty="0"/>
              <a:t>수치지도</a:t>
            </a:r>
            <a:r>
              <a:rPr lang="en-US" altLang="ko-KR" sz="1100" dirty="0"/>
              <a:t>, </a:t>
            </a:r>
            <a:r>
              <a:rPr lang="ko-KR" altLang="en-US" sz="1100" dirty="0"/>
              <a:t>지형도</a:t>
            </a:r>
            <a:r>
              <a:rPr lang="en-US" altLang="ko-KR" sz="1100" dirty="0"/>
              <a:t>, </a:t>
            </a:r>
            <a:r>
              <a:rPr lang="ko-KR" altLang="en-US" sz="1100" dirty="0"/>
              <a:t>행정구역도</a:t>
            </a:r>
            <a:r>
              <a:rPr lang="en-US" altLang="ko-KR" sz="1100" dirty="0"/>
              <a:t>, </a:t>
            </a:r>
            <a:r>
              <a:rPr lang="ko-KR" altLang="en-US" sz="1100" dirty="0"/>
              <a:t>토지특성도</a:t>
            </a:r>
            <a:r>
              <a:rPr lang="en-US" altLang="ko-KR" sz="1100" dirty="0"/>
              <a:t>)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228600" y="3154363"/>
            <a:ext cx="2133600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ko-KR" altLang="en-US" sz="1100" b="1"/>
              <a:t>기상청</a:t>
            </a:r>
          </a:p>
          <a:p>
            <a:r>
              <a:rPr lang="en-US" altLang="ko-KR" sz="1100"/>
              <a:t>(</a:t>
            </a:r>
            <a:r>
              <a:rPr lang="ko-KR" altLang="en-US" sz="1100"/>
              <a:t>기상자료</a:t>
            </a:r>
            <a:r>
              <a:rPr lang="en-US" altLang="ko-KR" sz="1100"/>
              <a:t>, </a:t>
            </a:r>
            <a:r>
              <a:rPr lang="ko-KR" altLang="en-US" sz="1100"/>
              <a:t>지진자료</a:t>
            </a:r>
            <a:r>
              <a:rPr lang="en-US" altLang="ko-KR" sz="1100"/>
              <a:t>, </a:t>
            </a:r>
            <a:r>
              <a:rPr lang="ko-KR" altLang="en-US" sz="1100"/>
              <a:t>기상연보</a:t>
            </a:r>
            <a:r>
              <a:rPr lang="en-US" altLang="ko-KR" sz="1100"/>
              <a:t>)</a:t>
            </a:r>
          </a:p>
        </p:txBody>
      </p:sp>
      <p:sp>
        <p:nvSpPr>
          <p:cNvPr id="21522" name="Rectangle 19"/>
          <p:cNvSpPr>
            <a:spLocks noChangeArrowheads="1"/>
          </p:cNvSpPr>
          <p:nvPr/>
        </p:nvSpPr>
        <p:spPr bwMode="auto">
          <a:xfrm>
            <a:off x="228600" y="3673475"/>
            <a:ext cx="2133600" cy="91440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ko-KR" altLang="en-US" sz="1100" b="1"/>
              <a:t>통계청</a:t>
            </a:r>
          </a:p>
          <a:p>
            <a:r>
              <a:rPr lang="en-US" altLang="ko-KR" sz="1100"/>
              <a:t>(</a:t>
            </a:r>
            <a:r>
              <a:rPr lang="ko-KR" altLang="en-US" sz="1100"/>
              <a:t>인구현황조사</a:t>
            </a:r>
            <a:r>
              <a:rPr lang="en-US" altLang="ko-KR" sz="1100"/>
              <a:t>, </a:t>
            </a:r>
          </a:p>
          <a:p>
            <a:r>
              <a:rPr lang="ko-KR" altLang="en-US" sz="1100"/>
              <a:t>인구주택총조사</a:t>
            </a:r>
            <a:r>
              <a:rPr lang="en-US" altLang="ko-KR" sz="1100"/>
              <a:t>, </a:t>
            </a:r>
          </a:p>
          <a:p>
            <a:r>
              <a:rPr lang="ko-KR" altLang="en-US" sz="1100"/>
              <a:t>한국도시연감</a:t>
            </a:r>
            <a:r>
              <a:rPr lang="en-US" altLang="ko-KR" sz="1100"/>
              <a:t>, </a:t>
            </a:r>
            <a:r>
              <a:rPr lang="ko-KR" altLang="en-US" sz="1100"/>
              <a:t>지역 내 총생산</a:t>
            </a:r>
            <a:r>
              <a:rPr lang="en-US" altLang="ko-KR" sz="1100"/>
              <a:t>)</a:t>
            </a:r>
          </a:p>
        </p:txBody>
      </p:sp>
      <p:sp>
        <p:nvSpPr>
          <p:cNvPr id="21523" name="Rectangle 20"/>
          <p:cNvSpPr>
            <a:spLocks noChangeArrowheads="1"/>
          </p:cNvSpPr>
          <p:nvPr/>
        </p:nvSpPr>
        <p:spPr bwMode="auto">
          <a:xfrm>
            <a:off x="228600" y="4664075"/>
            <a:ext cx="2133600" cy="114300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ko-KR" altLang="en-US" sz="1100" b="1"/>
              <a:t>지자체</a:t>
            </a:r>
          </a:p>
          <a:p>
            <a:r>
              <a:rPr lang="en-US" altLang="ko-KR" sz="1100"/>
              <a:t>(</a:t>
            </a:r>
            <a:r>
              <a:rPr lang="ko-KR" altLang="en-US" sz="1100"/>
              <a:t>도시계획도</a:t>
            </a:r>
            <a:r>
              <a:rPr lang="en-US" altLang="ko-KR" sz="1100"/>
              <a:t>, </a:t>
            </a:r>
            <a:r>
              <a:rPr lang="ko-KR" altLang="en-US" sz="1100"/>
              <a:t>지적도</a:t>
            </a:r>
            <a:r>
              <a:rPr lang="en-US" altLang="ko-KR" sz="1100"/>
              <a:t>, </a:t>
            </a:r>
            <a:r>
              <a:rPr lang="ko-KR" altLang="en-US" sz="1100"/>
              <a:t>통계연보</a:t>
            </a:r>
            <a:r>
              <a:rPr lang="en-US" altLang="ko-KR" sz="1100"/>
              <a:t>, </a:t>
            </a:r>
            <a:r>
              <a:rPr lang="ko-KR" altLang="en-US" sz="1100"/>
              <a:t>소하천정비계획</a:t>
            </a:r>
            <a:r>
              <a:rPr lang="en-US" altLang="ko-KR" sz="1100"/>
              <a:t>, </a:t>
            </a:r>
            <a:r>
              <a:rPr lang="ko-KR" altLang="en-US" sz="1100"/>
              <a:t>오염하천정화</a:t>
            </a:r>
          </a:p>
          <a:p>
            <a:r>
              <a:rPr lang="ko-KR" altLang="en-US" sz="1100"/>
              <a:t>사업</a:t>
            </a:r>
            <a:r>
              <a:rPr lang="en-US" altLang="ko-KR" sz="1100"/>
              <a:t>, </a:t>
            </a:r>
            <a:r>
              <a:rPr lang="ko-KR" altLang="en-US" sz="1100"/>
              <a:t>재해연보</a:t>
            </a:r>
            <a:r>
              <a:rPr lang="en-US" altLang="ko-KR" sz="1100"/>
              <a:t>, </a:t>
            </a:r>
            <a:r>
              <a:rPr lang="ko-KR" altLang="en-US" sz="1100"/>
              <a:t>배수체계도</a:t>
            </a:r>
            <a:r>
              <a:rPr lang="en-US" altLang="ko-KR" sz="1100"/>
              <a:t>)</a:t>
            </a:r>
          </a:p>
        </p:txBody>
      </p:sp>
      <p:sp>
        <p:nvSpPr>
          <p:cNvPr id="21524" name="Rectangle 21"/>
          <p:cNvSpPr>
            <a:spLocks noChangeArrowheads="1"/>
          </p:cNvSpPr>
          <p:nvPr/>
        </p:nvSpPr>
        <p:spPr bwMode="auto">
          <a:xfrm>
            <a:off x="6858000" y="2559050"/>
            <a:ext cx="2133600" cy="68580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ko-KR" altLang="en-US" sz="1100" b="1"/>
              <a:t>농촌진흥청</a:t>
            </a:r>
          </a:p>
          <a:p>
            <a:r>
              <a:rPr lang="en-US" altLang="ko-KR" sz="1100"/>
              <a:t>(</a:t>
            </a:r>
            <a:r>
              <a:rPr lang="ko-KR" altLang="en-US" sz="1100"/>
              <a:t>논밭세부정밀토양도</a:t>
            </a:r>
            <a:r>
              <a:rPr lang="en-US" altLang="ko-KR" sz="1100"/>
              <a:t>, </a:t>
            </a:r>
          </a:p>
          <a:p>
            <a:r>
              <a:rPr lang="ko-KR" altLang="en-US" sz="1100"/>
              <a:t>세부정밀토양도</a:t>
            </a:r>
            <a:r>
              <a:rPr lang="en-US" altLang="ko-KR" sz="1100"/>
              <a:t>)</a:t>
            </a:r>
          </a:p>
        </p:txBody>
      </p:sp>
      <p:sp>
        <p:nvSpPr>
          <p:cNvPr id="21525" name="Rectangle 23"/>
          <p:cNvSpPr>
            <a:spLocks noChangeArrowheads="1"/>
          </p:cNvSpPr>
          <p:nvPr/>
        </p:nvSpPr>
        <p:spPr bwMode="auto">
          <a:xfrm>
            <a:off x="6858000" y="3500438"/>
            <a:ext cx="2133600" cy="68580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ko-KR" altLang="en-US" sz="1100" b="1" dirty="0" smtClean="0"/>
              <a:t>지식경제부</a:t>
            </a:r>
            <a:endParaRPr lang="ko-KR" altLang="en-US" sz="1100" b="1" dirty="0"/>
          </a:p>
          <a:p>
            <a:r>
              <a:rPr lang="en-US" altLang="ko-KR" sz="1100" dirty="0"/>
              <a:t>(</a:t>
            </a:r>
            <a:r>
              <a:rPr lang="ko-KR" altLang="en-US" sz="1100" dirty="0"/>
              <a:t>수치지도</a:t>
            </a:r>
            <a:r>
              <a:rPr lang="en-US" altLang="ko-KR" sz="1100" dirty="0"/>
              <a:t>, </a:t>
            </a:r>
            <a:r>
              <a:rPr lang="ko-KR" altLang="en-US" sz="1100" dirty="0"/>
              <a:t>지형고도</a:t>
            </a:r>
            <a:r>
              <a:rPr lang="en-US" altLang="ko-KR" sz="1100" dirty="0"/>
              <a:t>DB, </a:t>
            </a:r>
          </a:p>
          <a:p>
            <a:r>
              <a:rPr lang="ko-KR" altLang="en-US" sz="1100" dirty="0"/>
              <a:t>지번</a:t>
            </a:r>
            <a:r>
              <a:rPr lang="en-US" altLang="ko-KR" sz="1100" dirty="0"/>
              <a:t>DB, </a:t>
            </a:r>
            <a:r>
              <a:rPr lang="ko-KR" altLang="en-US" sz="1100" dirty="0"/>
              <a:t>건물속성</a:t>
            </a:r>
            <a:r>
              <a:rPr lang="en-US" altLang="ko-KR" sz="1100" dirty="0"/>
              <a:t>DB)</a:t>
            </a:r>
          </a:p>
        </p:txBody>
      </p:sp>
      <p:sp>
        <p:nvSpPr>
          <p:cNvPr id="21526" name="Rectangle 24"/>
          <p:cNvSpPr>
            <a:spLocks noChangeArrowheads="1"/>
          </p:cNvSpPr>
          <p:nvPr/>
        </p:nvSpPr>
        <p:spPr bwMode="auto">
          <a:xfrm>
            <a:off x="6858000" y="4522788"/>
            <a:ext cx="2133600" cy="91440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ko-KR" altLang="en-US" sz="1100" b="1"/>
              <a:t>수자원공사</a:t>
            </a:r>
          </a:p>
          <a:p>
            <a:r>
              <a:rPr lang="en-US" altLang="ko-KR" sz="1100"/>
              <a:t>(</a:t>
            </a:r>
            <a:r>
              <a:rPr lang="ko-KR" altLang="en-US" sz="1100"/>
              <a:t>수자원단위지도</a:t>
            </a:r>
            <a:r>
              <a:rPr lang="en-US" altLang="ko-KR" sz="1100"/>
              <a:t>, </a:t>
            </a:r>
          </a:p>
          <a:p>
            <a:r>
              <a:rPr lang="ko-KR" altLang="en-US" sz="1100"/>
              <a:t>유역분할경계</a:t>
            </a:r>
            <a:r>
              <a:rPr lang="en-US" altLang="ko-KR" sz="1100"/>
              <a:t>, </a:t>
            </a:r>
            <a:r>
              <a:rPr lang="ko-KR" altLang="en-US" sz="1100"/>
              <a:t>용수이용현황</a:t>
            </a:r>
            <a:r>
              <a:rPr lang="en-US" altLang="ko-KR" sz="1100"/>
              <a:t>, </a:t>
            </a:r>
          </a:p>
          <a:p>
            <a:r>
              <a:rPr lang="ko-KR" altLang="en-US" sz="1100"/>
              <a:t>수자원시설물현황</a:t>
            </a:r>
            <a:r>
              <a:rPr lang="en-US" altLang="ko-KR" sz="1100"/>
              <a:t>)</a:t>
            </a:r>
          </a:p>
        </p:txBody>
      </p:sp>
      <p:grpSp>
        <p:nvGrpSpPr>
          <p:cNvPr id="21527" name="Group 27"/>
          <p:cNvGrpSpPr>
            <a:grpSpLocks/>
          </p:cNvGrpSpPr>
          <p:nvPr/>
        </p:nvGrpSpPr>
        <p:grpSpPr bwMode="auto">
          <a:xfrm>
            <a:off x="3581400" y="3101975"/>
            <a:ext cx="1981200" cy="406400"/>
            <a:chOff x="2416" y="1408"/>
            <a:chExt cx="832" cy="256"/>
          </a:xfrm>
        </p:grpSpPr>
        <p:sp>
          <p:nvSpPr>
            <p:cNvPr id="21529" name="Rectangle 28"/>
            <p:cNvSpPr>
              <a:spLocks noChangeArrowheads="1"/>
            </p:cNvSpPr>
            <p:nvPr/>
          </p:nvSpPr>
          <p:spPr bwMode="auto">
            <a:xfrm>
              <a:off x="2416" y="1408"/>
              <a:ext cx="768" cy="192"/>
            </a:xfrm>
            <a:prstGeom prst="rect">
              <a:avLst/>
            </a:prstGeom>
            <a:gradFill rotWithShape="0">
              <a:gsLst>
                <a:gs pos="0">
                  <a:srgbClr val="7E8D6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ko-KR"/>
            </a:p>
          </p:txBody>
        </p:sp>
        <p:sp>
          <p:nvSpPr>
            <p:cNvPr id="21530" name="Rectangle 29"/>
            <p:cNvSpPr>
              <a:spLocks noChangeArrowheads="1"/>
            </p:cNvSpPr>
            <p:nvPr/>
          </p:nvSpPr>
          <p:spPr bwMode="auto">
            <a:xfrm>
              <a:off x="2480" y="1472"/>
              <a:ext cx="768" cy="19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67808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ko-KR"/>
            </a:p>
          </p:txBody>
        </p:sp>
        <p:sp>
          <p:nvSpPr>
            <p:cNvPr id="21531" name="Rectangle 30"/>
            <p:cNvSpPr>
              <a:spLocks noChangeArrowheads="1"/>
            </p:cNvSpPr>
            <p:nvPr/>
          </p:nvSpPr>
          <p:spPr bwMode="auto">
            <a:xfrm>
              <a:off x="2448" y="1440"/>
              <a:ext cx="76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r>
                <a:rPr lang="ko-KR" altLang="en-US"/>
                <a:t>환경부 </a:t>
              </a:r>
              <a:r>
                <a:rPr lang="en-US" altLang="ko-KR"/>
                <a:t>(</a:t>
              </a:r>
              <a:r>
                <a:rPr lang="ko-KR" altLang="en-US"/>
                <a:t>환경</a:t>
              </a:r>
              <a:r>
                <a:rPr lang="en-US" altLang="ko-KR"/>
                <a:t>)</a:t>
              </a:r>
            </a:p>
          </p:txBody>
        </p:sp>
      </p:grpSp>
      <p:sp>
        <p:nvSpPr>
          <p:cNvPr id="21528" name="Rectangle 43"/>
          <p:cNvSpPr>
            <a:spLocks noChangeArrowheads="1"/>
          </p:cNvSpPr>
          <p:nvPr/>
        </p:nvSpPr>
        <p:spPr bwMode="auto">
          <a:xfrm>
            <a:off x="2895600" y="2960688"/>
            <a:ext cx="3429000" cy="2171700"/>
          </a:xfrm>
          <a:prstGeom prst="rect">
            <a:avLst/>
          </a:prstGeom>
          <a:noFill/>
          <a:ln w="127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28" name="Rectangle 2088"/>
          <p:cNvSpPr txBox="1">
            <a:spLocks noChangeArrowheads="1"/>
          </p:cNvSpPr>
          <p:nvPr/>
        </p:nvSpPr>
        <p:spPr bwMode="auto">
          <a:xfrm>
            <a:off x="0" y="990600"/>
            <a:ext cx="9144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"/>
            </a:pPr>
            <a:r>
              <a:rPr lang="ko-KR" altLang="en-US" dirty="0"/>
              <a:t>하수도관련 계획 작성 및 검토를 위해 필요한 자료와 정보들은 현재 부처별로 산재 되어 있으며</a:t>
            </a:r>
            <a:r>
              <a:rPr lang="en-US" altLang="ko-KR" dirty="0"/>
              <a:t>, </a:t>
            </a:r>
            <a:r>
              <a:rPr lang="ko-KR" altLang="en-US" dirty="0"/>
              <a:t>자료의  공동 활용이 </a:t>
            </a:r>
            <a:r>
              <a:rPr lang="ko-KR" altLang="en-US" dirty="0" smtClean="0"/>
              <a:t>필요함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29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2.3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정보시스템 분석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 bwMode="auto">
          <a:xfrm>
            <a:off x="-1" y="533400"/>
            <a:ext cx="427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2pPr>
            <a:lvl3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3pPr>
            <a:lvl4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4pPr>
            <a:lvl5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5pPr>
            <a:lvl6pPr marL="4572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l"/>
            <a:r>
              <a:rPr lang="ko-KR" altLang="en-US" dirty="0"/>
              <a:t>유관기관의 공동활용 가능 자료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7205663" y="76200"/>
            <a:ext cx="193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I-2.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사업환경의 이해</a:t>
            </a:r>
          </a:p>
        </p:txBody>
      </p:sp>
      <p:graphicFrame>
        <p:nvGraphicFramePr>
          <p:cNvPr id="7688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681405"/>
              </p:ext>
            </p:extLst>
          </p:nvPr>
        </p:nvGraphicFramePr>
        <p:xfrm>
          <a:off x="304800" y="1828800"/>
          <a:ext cx="8382000" cy="4338639"/>
        </p:xfrm>
        <a:graphic>
          <a:graphicData uri="http://schemas.openxmlformats.org/drawingml/2006/table">
            <a:tbl>
              <a:tblPr/>
              <a:tblGrid>
                <a:gridCol w="2500313"/>
                <a:gridCol w="2757487"/>
                <a:gridCol w="3124200"/>
              </a:tblGrid>
              <a:tr h="3397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                           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내부능력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 외부요인</a:t>
                      </a:r>
                    </a:p>
                  </a:txBody>
                  <a:tcPr marL="38100" marR="38100"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강점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(Strength)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6D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약점 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(Weakness)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6D6C"/>
                    </a:solidFill>
                  </a:tcPr>
                </a:tc>
              </a:tr>
              <a:tr h="10334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정부 부처의 정보화 혁신의지</a:t>
                      </a:r>
                    </a:p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전자정부 실현을 위한 정부의 의지</a:t>
                      </a:r>
                    </a:p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풍부한 자료 보유</a:t>
                      </a:r>
                    </a:p>
                    <a:p>
                      <a:pPr marL="92075" marR="0" lvl="0" indent="-920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정책연구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/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사업개발능력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전자문서화 미비</a:t>
                      </a:r>
                    </a:p>
                    <a:p>
                      <a:pPr marL="101600" marR="0" lvl="0" indent="-101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정보표준화 및 규격화 미흡</a:t>
                      </a:r>
                    </a:p>
                    <a:p>
                      <a:pPr marL="101600" marR="0" lvl="0" indent="-101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복잡하고 개별화된 업무절차로 인한 비효율성</a:t>
                      </a:r>
                    </a:p>
                    <a:p>
                      <a:pPr marL="101600" marR="0" lvl="0" indent="-101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시 군 구 전산조직 미비 및 인력의 부족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기회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(Opportunities)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6D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FA7"/>
                    </a:solidFill>
                  </a:tcPr>
                </a:tc>
              </a:tr>
              <a:tr h="1182688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인터넷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보안 등 첨단정보기술 발달</a:t>
                      </a:r>
                    </a:p>
                    <a:p>
                      <a:pPr marL="101600" marR="0" lvl="0" indent="-101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정보활용을 통한 정책수립 지원</a:t>
                      </a:r>
                    </a:p>
                    <a:p>
                      <a:pPr marL="101600" marR="0" lvl="0" indent="-101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하수도에 대한 중요성 확산</a:t>
                      </a:r>
                    </a:p>
                    <a:p>
                      <a:pPr marL="101600" marR="0" lvl="0" indent="-101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부처간 정보의 공동활용 및 상호 연계 요구 증가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185738" marR="0" lvl="0" indent="-18573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정보공유 체계 구축</a:t>
                      </a:r>
                    </a:p>
                    <a:p>
                      <a:pPr marL="185738" marR="0" lvl="0" indent="-18573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하수도 관련제도에 적합한 법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제도 개선과 업무절차 정비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FA7"/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185738" marR="0" lvl="0" indent="-18573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하수도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정보화시스템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구축</a:t>
                      </a:r>
                    </a:p>
                    <a:p>
                      <a:pPr marL="185738" marR="0" lvl="0" indent="-18573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타 정부기관 및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지자체와의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협업을 통한 업무의 일괄처리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FA7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위협 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(Threats)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6D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FA7"/>
                    </a:solidFill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관련정보의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접근성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부족</a:t>
                      </a:r>
                    </a:p>
                    <a:p>
                      <a:pPr marL="101600" marR="0" lvl="0" indent="-101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방대한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조직별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업무별 정보의 표준화 및 통합의 어려움</a:t>
                      </a:r>
                    </a:p>
                    <a:p>
                      <a:pPr marL="101600" marR="0" lvl="0" indent="-101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법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제도의 뒷받침 필요</a:t>
                      </a:r>
                    </a:p>
                  </a:txBody>
                  <a:tcPr marL="38100" marR="381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185738" marR="0" lvl="0" indent="-18573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서식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업무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데이터코드의 표준화</a:t>
                      </a:r>
                    </a:p>
                    <a:p>
                      <a:pPr marL="185738" marR="0" lvl="0" indent="-18573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전자문서화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FA7"/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185738" marR="0" lvl="0" indent="-18573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인터넷을 통한 다양한 정보 공개</a:t>
                      </a:r>
                    </a:p>
                    <a:p>
                      <a:pPr marL="185738" marR="0" lvl="0" indent="-18573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법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제도의 개선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FA7"/>
                    </a:solidFill>
                  </a:tcPr>
                </a:tc>
              </a:tr>
            </a:tbl>
          </a:graphicData>
        </a:graphic>
      </p:graphicFrame>
      <p:sp>
        <p:nvSpPr>
          <p:cNvPr id="22563" name="AutoShape 42"/>
          <p:cNvSpPr>
            <a:spLocks noChangeArrowheads="1"/>
          </p:cNvSpPr>
          <p:nvPr/>
        </p:nvSpPr>
        <p:spPr bwMode="auto">
          <a:xfrm>
            <a:off x="2819400" y="3352800"/>
            <a:ext cx="381000" cy="246063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0" rIns="18000" bIns="0" anchor="ctr"/>
          <a:lstStyle/>
          <a:p>
            <a:r>
              <a:rPr lang="en-US" altLang="ko-KR"/>
              <a:t>SO</a:t>
            </a:r>
          </a:p>
        </p:txBody>
      </p:sp>
      <p:sp>
        <p:nvSpPr>
          <p:cNvPr id="22564" name="AutoShape 43"/>
          <p:cNvSpPr>
            <a:spLocks noChangeArrowheads="1"/>
          </p:cNvSpPr>
          <p:nvPr/>
        </p:nvSpPr>
        <p:spPr bwMode="auto">
          <a:xfrm>
            <a:off x="5588000" y="3352800"/>
            <a:ext cx="381000" cy="246063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0" rIns="18000" bIns="0" anchor="ctr"/>
          <a:lstStyle/>
          <a:p>
            <a:r>
              <a:rPr lang="en-US" altLang="ko-KR"/>
              <a:t>WO</a:t>
            </a:r>
          </a:p>
        </p:txBody>
      </p:sp>
      <p:sp>
        <p:nvSpPr>
          <p:cNvPr id="22565" name="AutoShape 44"/>
          <p:cNvSpPr>
            <a:spLocks noChangeArrowheads="1"/>
          </p:cNvSpPr>
          <p:nvPr/>
        </p:nvSpPr>
        <p:spPr bwMode="auto">
          <a:xfrm>
            <a:off x="5588000" y="4859338"/>
            <a:ext cx="381000" cy="246062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0" rIns="18000" bIns="0" anchor="ctr"/>
          <a:lstStyle/>
          <a:p>
            <a:r>
              <a:rPr lang="en-US" altLang="ko-KR"/>
              <a:t>WT</a:t>
            </a:r>
          </a:p>
        </p:txBody>
      </p:sp>
      <p:sp>
        <p:nvSpPr>
          <p:cNvPr id="22566" name="AutoShape 45"/>
          <p:cNvSpPr>
            <a:spLocks noChangeArrowheads="1"/>
          </p:cNvSpPr>
          <p:nvPr/>
        </p:nvSpPr>
        <p:spPr bwMode="auto">
          <a:xfrm>
            <a:off x="2819400" y="4859338"/>
            <a:ext cx="381000" cy="246062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0" rIns="18000" bIns="0" anchor="ctr"/>
          <a:lstStyle/>
          <a:p>
            <a:r>
              <a:rPr lang="en-US" altLang="ko-KR"/>
              <a:t>ST</a:t>
            </a:r>
          </a:p>
        </p:txBody>
      </p:sp>
      <p:sp>
        <p:nvSpPr>
          <p:cNvPr id="10" name="Rectangle 2088"/>
          <p:cNvSpPr txBox="1">
            <a:spLocks noChangeArrowheads="1"/>
          </p:cNvSpPr>
          <p:nvPr/>
        </p:nvSpPr>
        <p:spPr bwMode="auto">
          <a:xfrm>
            <a:off x="0" y="990600"/>
            <a:ext cx="9144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"/>
            </a:pPr>
            <a:r>
              <a:rPr lang="ko-KR" altLang="en-US" dirty="0"/>
              <a:t>현재의 하수도 업무의 강점과 약점을 파악하고 외부환경에 의한 기회와 위협을 극대화하여 성공요소로 전환할 수 있는 대응방안을 </a:t>
            </a:r>
            <a:r>
              <a:rPr lang="ko-KR" altLang="en-US" dirty="0" smtClean="0"/>
              <a:t>도출함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2.4 SWOT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분석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81" name="Rectangle 133"/>
          <p:cNvSpPr>
            <a:spLocks noChangeArrowheads="1"/>
          </p:cNvSpPr>
          <p:nvPr/>
        </p:nvSpPr>
        <p:spPr bwMode="auto">
          <a:xfrm>
            <a:off x="2362200" y="2438400"/>
            <a:ext cx="441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none" lIns="630000" tIns="46800" rIns="90000" bIns="46800" anchor="ctr"/>
          <a:lstStyle/>
          <a:p>
            <a:pPr algn="l">
              <a:defRPr/>
            </a:pPr>
            <a:r>
              <a:rPr lang="en-US" altLang="ko-KR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I-1. </a:t>
            </a:r>
            <a:r>
              <a:rPr lang="ko-KR" altLang="en-US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사업방향 분석의 체계</a:t>
            </a:r>
          </a:p>
        </p:txBody>
      </p:sp>
      <p:sp>
        <p:nvSpPr>
          <p:cNvPr id="78982" name="Rectangle 134"/>
          <p:cNvSpPr>
            <a:spLocks noChangeArrowheads="1"/>
          </p:cNvSpPr>
          <p:nvPr/>
        </p:nvSpPr>
        <p:spPr bwMode="auto">
          <a:xfrm>
            <a:off x="2362200" y="3200400"/>
            <a:ext cx="441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none" lIns="630000" tIns="46800" rIns="90000" bIns="46800" anchor="ctr"/>
          <a:lstStyle/>
          <a:p>
            <a:pPr algn="l">
              <a:defRPr/>
            </a:pPr>
            <a:r>
              <a:rPr lang="en-US" altLang="ko-KR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I-2. </a:t>
            </a:r>
            <a:r>
              <a:rPr lang="ko-KR" altLang="en-US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사업환경의 이해 </a:t>
            </a:r>
          </a:p>
        </p:txBody>
      </p:sp>
      <p:sp>
        <p:nvSpPr>
          <p:cNvPr id="23556" name="Rectangle 135"/>
          <p:cNvSpPr>
            <a:spLocks noChangeArrowheads="1"/>
          </p:cNvSpPr>
          <p:nvPr/>
        </p:nvSpPr>
        <p:spPr bwMode="auto">
          <a:xfrm>
            <a:off x="2362200" y="3962400"/>
            <a:ext cx="4419600" cy="609600"/>
          </a:xfrm>
          <a:prstGeom prst="rect">
            <a:avLst/>
          </a:prstGeom>
          <a:gradFill rotWithShape="0">
            <a:gsLst>
              <a:gs pos="0">
                <a:srgbClr val="C4D4FC"/>
              </a:gs>
              <a:gs pos="50000">
                <a:srgbClr val="FFFFFF"/>
              </a:gs>
              <a:gs pos="100000">
                <a:srgbClr val="C4D4FC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7F97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lIns="630000" tIns="46800" rIns="90000" bIns="46800" anchor="ctr"/>
          <a:lstStyle/>
          <a:p>
            <a:pPr algn="l"/>
            <a:r>
              <a:rPr lang="en-US" altLang="ko-KR" sz="1600">
                <a:latin typeface="휴먼각진헤드라인" pitchFamily="18" charset="-127"/>
                <a:ea typeface="휴먼각진헤드라인" pitchFamily="18" charset="-127"/>
              </a:rPr>
              <a:t>I-3. </a:t>
            </a:r>
            <a:r>
              <a:rPr lang="ko-KR" altLang="en-US" sz="1600">
                <a:latin typeface="휴먼각진헤드라인" pitchFamily="18" charset="-127"/>
                <a:ea typeface="휴먼각진헤드라인" pitchFamily="18" charset="-127"/>
              </a:rPr>
              <a:t>전략과제 및 핵심성공요소 도출</a:t>
            </a:r>
          </a:p>
        </p:txBody>
      </p:sp>
      <p:sp>
        <p:nvSpPr>
          <p:cNvPr id="78984" name="Rectangle 136"/>
          <p:cNvSpPr>
            <a:spLocks noChangeArrowheads="1"/>
          </p:cNvSpPr>
          <p:nvPr/>
        </p:nvSpPr>
        <p:spPr bwMode="auto">
          <a:xfrm>
            <a:off x="2362200" y="4724400"/>
            <a:ext cx="441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none" lIns="630000" tIns="46800" rIns="90000" bIns="46800" anchor="ctr"/>
          <a:lstStyle/>
          <a:p>
            <a:pPr algn="l">
              <a:defRPr/>
            </a:pPr>
            <a:r>
              <a:rPr lang="en-US" altLang="ko-KR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I-4. </a:t>
            </a:r>
            <a:r>
              <a:rPr lang="ko-KR" altLang="en-US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정보화 전략 도출</a:t>
            </a:r>
          </a:p>
        </p:txBody>
      </p:sp>
      <p:sp>
        <p:nvSpPr>
          <p:cNvPr id="23558" name="Text Box 137"/>
          <p:cNvSpPr txBox="1">
            <a:spLocks noChangeArrowheads="1"/>
          </p:cNvSpPr>
          <p:nvPr/>
        </p:nvSpPr>
        <p:spPr bwMode="auto">
          <a:xfrm>
            <a:off x="2987675" y="12954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>
                <a:solidFill>
                  <a:srgbClr val="052E95"/>
                </a:solidFill>
                <a:latin typeface="(한)문화방송" pitchFamily="18" charset="-127"/>
                <a:ea typeface="(한)문화방송" pitchFamily="18" charset="-127"/>
              </a:rPr>
              <a:t>I. </a:t>
            </a:r>
            <a:r>
              <a:rPr lang="ko-KR" altLang="en-US" sz="2400">
                <a:solidFill>
                  <a:srgbClr val="052E95"/>
                </a:solidFill>
                <a:latin typeface="(한)문화방송" pitchFamily="18" charset="-127"/>
                <a:ea typeface="(한)문화방송" pitchFamily="18" charset="-127"/>
              </a:rPr>
              <a:t>사 업 방 향 확 인</a:t>
            </a:r>
          </a:p>
        </p:txBody>
      </p:sp>
      <p:sp>
        <p:nvSpPr>
          <p:cNvPr id="23559" name="Line 138"/>
          <p:cNvSpPr>
            <a:spLocks noChangeShapeType="1"/>
          </p:cNvSpPr>
          <p:nvPr/>
        </p:nvSpPr>
        <p:spPr bwMode="auto">
          <a:xfrm>
            <a:off x="2590800" y="1828800"/>
            <a:ext cx="3886200" cy="0"/>
          </a:xfrm>
          <a:prstGeom prst="line">
            <a:avLst/>
          </a:prstGeom>
          <a:noFill/>
          <a:ln w="12700">
            <a:solidFill>
              <a:srgbClr val="052E95"/>
            </a:solidFill>
            <a:round/>
            <a:headEnd/>
            <a:tailEnd type="none" w="sm" len="med"/>
          </a:ln>
          <a:effectLst>
            <a:prstShdw prst="shdw17" dist="17961" dir="2700000">
              <a:srgbClr val="031C5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3560" name="AutoShape 139"/>
          <p:cNvSpPr>
            <a:spLocks noChangeArrowheads="1"/>
          </p:cNvSpPr>
          <p:nvPr/>
        </p:nvSpPr>
        <p:spPr bwMode="auto">
          <a:xfrm rot="16200000" flipH="1">
            <a:off x="1754187" y="3960813"/>
            <a:ext cx="301625" cy="609600"/>
          </a:xfrm>
          <a:custGeom>
            <a:avLst/>
            <a:gdLst>
              <a:gd name="T0" fmla="*/ 3158949 w 21600"/>
              <a:gd name="T1" fmla="*/ 8602134 h 21600"/>
              <a:gd name="T2" fmla="*/ 2105971 w 21600"/>
              <a:gd name="T3" fmla="*/ 17204267 h 21600"/>
              <a:gd name="T4" fmla="*/ 1052979 w 21600"/>
              <a:gd name="T5" fmla="*/ 8602134 h 21600"/>
              <a:gd name="T6" fmla="*/ 210597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7A8FB"/>
          </a:solidFill>
          <a:ln>
            <a:noFill/>
          </a:ln>
          <a:effectLst>
            <a:prstShdw prst="shdw17" dist="17961" dir="2700000">
              <a:srgbClr val="516597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0651"/>
            <a:ext cx="1179233" cy="3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 descr="노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582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495800" y="457200"/>
            <a:ext cx="4648200" cy="381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ko-KR" altLang="en-US" dirty="0" smtClean="0"/>
              <a:t>목 차</a:t>
            </a:r>
          </a:p>
        </p:txBody>
      </p:sp>
      <p:sp>
        <p:nvSpPr>
          <p:cNvPr id="11269" name="Text Box 18"/>
          <p:cNvSpPr txBox="1">
            <a:spLocks noChangeArrowheads="1"/>
          </p:cNvSpPr>
          <p:nvPr/>
        </p:nvSpPr>
        <p:spPr bwMode="auto">
          <a:xfrm>
            <a:off x="3128963" y="762000"/>
            <a:ext cx="2401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 dirty="0">
                <a:latin typeface="(한)문화방송" pitchFamily="18" charset="-127"/>
                <a:ea typeface="(한)문화방송" pitchFamily="18" charset="-127"/>
              </a:rPr>
              <a:t>I. </a:t>
            </a:r>
            <a:r>
              <a:rPr lang="ko-KR" altLang="en-US" sz="1800" dirty="0">
                <a:latin typeface="(한)문화방송" pitchFamily="18" charset="-127"/>
                <a:ea typeface="(한)문화방송" pitchFamily="18" charset="-127"/>
              </a:rPr>
              <a:t>사 업 방 향 확 인</a:t>
            </a:r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>
            <a:off x="2971800" y="1141413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sm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lIns="90000" tIns="46800" rIns="90000" bIns="46800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0651"/>
            <a:ext cx="1179233" cy="3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33400" y="1616075"/>
            <a:ext cx="3505200" cy="387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ko-KR" sz="14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I-1. </a:t>
            </a:r>
            <a:r>
              <a:rPr lang="ko-KR" altLang="en-US" sz="14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사업방향분석의 체계</a:t>
            </a:r>
          </a:p>
          <a:p>
            <a:pPr algn="l" eaLnBrk="1" hangingPunct="1">
              <a:spcBef>
                <a:spcPct val="15000"/>
              </a:spcBef>
              <a:spcAft>
                <a:spcPct val="15000"/>
              </a:spcAft>
            </a:pPr>
            <a:endParaRPr lang="en-US" altLang="ko-KR" sz="1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ko-KR" sz="14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I-2. </a:t>
            </a:r>
            <a:r>
              <a:rPr lang="ko-KR" altLang="en-US" sz="14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사업환경의 이해</a:t>
            </a:r>
          </a:p>
          <a:p>
            <a:pPr lvl="1"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ko-KR" dirty="0">
                <a:solidFill>
                  <a:schemeClr val="tx2"/>
                </a:solidFill>
              </a:rPr>
              <a:t>2.1 </a:t>
            </a:r>
            <a:r>
              <a:rPr lang="ko-KR" altLang="en-US" dirty="0">
                <a:solidFill>
                  <a:schemeClr val="tx2"/>
                </a:solidFill>
              </a:rPr>
              <a:t>환경분석의 절차</a:t>
            </a:r>
          </a:p>
          <a:p>
            <a:pPr lvl="1"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ko-KR" dirty="0">
                <a:solidFill>
                  <a:schemeClr val="tx2"/>
                </a:solidFill>
              </a:rPr>
              <a:t>2.2 3C </a:t>
            </a:r>
            <a:r>
              <a:rPr lang="ko-KR" altLang="en-US" dirty="0">
                <a:solidFill>
                  <a:schemeClr val="tx2"/>
                </a:solidFill>
              </a:rPr>
              <a:t>분석</a:t>
            </a:r>
          </a:p>
          <a:p>
            <a:pPr lvl="1"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ko-KR" dirty="0">
                <a:solidFill>
                  <a:schemeClr val="tx2"/>
                </a:solidFill>
              </a:rPr>
              <a:t>2.3 </a:t>
            </a:r>
            <a:r>
              <a:rPr lang="ko-KR" altLang="en-US" dirty="0">
                <a:solidFill>
                  <a:schemeClr val="tx2"/>
                </a:solidFill>
              </a:rPr>
              <a:t>정보시스템 분석</a:t>
            </a:r>
          </a:p>
          <a:p>
            <a:pPr lvl="1"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ko-KR" dirty="0">
                <a:solidFill>
                  <a:schemeClr val="tx2"/>
                </a:solidFill>
              </a:rPr>
              <a:t>2.4 SWOT </a:t>
            </a:r>
            <a:r>
              <a:rPr lang="ko-KR" altLang="en-US" dirty="0">
                <a:solidFill>
                  <a:schemeClr val="tx2"/>
                </a:solidFill>
              </a:rPr>
              <a:t>분석</a:t>
            </a:r>
          </a:p>
          <a:p>
            <a:pPr algn="l" eaLnBrk="1" hangingPunct="1">
              <a:spcBef>
                <a:spcPct val="15000"/>
              </a:spcBef>
              <a:spcAft>
                <a:spcPct val="15000"/>
              </a:spcAft>
            </a:pPr>
            <a:endParaRPr lang="en-US" altLang="ko-KR" sz="1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ko-KR" sz="14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I-3. </a:t>
            </a:r>
            <a:r>
              <a:rPr lang="ko-KR" altLang="en-US" sz="14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전략과제 및 핵심성공요소 도출</a:t>
            </a:r>
          </a:p>
          <a:p>
            <a:pPr lvl="1" algn="l" eaLnBrk="1" hangingPunct="1">
              <a:spcBef>
                <a:spcPct val="15000"/>
              </a:spcBef>
              <a:spcAft>
                <a:spcPct val="15000"/>
              </a:spcAft>
            </a:pPr>
            <a:endParaRPr lang="ko-KR" altLang="en-US" dirty="0">
              <a:solidFill>
                <a:schemeClr val="tx2"/>
              </a:solidFill>
            </a:endParaRPr>
          </a:p>
          <a:p>
            <a:pPr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ko-KR" sz="14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I-4. </a:t>
            </a:r>
            <a:r>
              <a:rPr lang="ko-KR" altLang="en-US" sz="14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정보화 전략 도출</a:t>
            </a:r>
          </a:p>
          <a:p>
            <a:pPr lvl="1"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ko-KR" dirty="0">
                <a:solidFill>
                  <a:schemeClr val="tx2"/>
                </a:solidFill>
              </a:rPr>
              <a:t>4.1 </a:t>
            </a:r>
            <a:r>
              <a:rPr lang="ko-KR" altLang="en-US" dirty="0">
                <a:solidFill>
                  <a:schemeClr val="tx2"/>
                </a:solidFill>
              </a:rPr>
              <a:t>정보화 비전 구성체계</a:t>
            </a:r>
          </a:p>
          <a:p>
            <a:pPr lvl="1"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ko-KR" dirty="0">
                <a:solidFill>
                  <a:schemeClr val="tx2"/>
                </a:solidFill>
              </a:rPr>
              <a:t>4.2 </a:t>
            </a:r>
            <a:r>
              <a:rPr lang="ko-KR" altLang="en-US" dirty="0">
                <a:solidFill>
                  <a:schemeClr val="tx2"/>
                </a:solidFill>
              </a:rPr>
              <a:t>정보화 비전 및 추진 목표</a:t>
            </a:r>
          </a:p>
          <a:p>
            <a:pPr lvl="1"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ko-KR" dirty="0">
                <a:solidFill>
                  <a:schemeClr val="tx2"/>
                </a:solidFill>
              </a:rPr>
              <a:t>4.3 </a:t>
            </a:r>
            <a:r>
              <a:rPr lang="ko-KR" altLang="en-US" dirty="0">
                <a:solidFill>
                  <a:schemeClr val="tx2"/>
                </a:solidFill>
              </a:rPr>
              <a:t>정보기술 운영 방향</a:t>
            </a:r>
          </a:p>
          <a:p>
            <a:pPr lvl="1"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altLang="ko-KR" dirty="0">
                <a:solidFill>
                  <a:schemeClr val="tx2"/>
                </a:solidFill>
              </a:rPr>
              <a:t>4.4 </a:t>
            </a:r>
            <a:r>
              <a:rPr lang="ko-KR" altLang="en-US" dirty="0">
                <a:solidFill>
                  <a:schemeClr val="tx2"/>
                </a:solidFill>
              </a:rPr>
              <a:t>정보화 조직의 미션</a:t>
            </a:r>
            <a:endParaRPr lang="en-US" altLang="ko-KR" sz="11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074"/>
          <p:cNvSpPr txBox="1">
            <a:spLocks noChangeArrowheads="1"/>
          </p:cNvSpPr>
          <p:nvPr/>
        </p:nvSpPr>
        <p:spPr bwMode="auto">
          <a:xfrm>
            <a:off x="6021388" y="76200"/>
            <a:ext cx="3122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 dirty="0">
                <a:latin typeface="궁서" pitchFamily="18" charset="-127"/>
                <a:ea typeface="궁서" pitchFamily="18" charset="-127"/>
              </a:rPr>
              <a:t>I-3. </a:t>
            </a:r>
            <a:r>
              <a:rPr lang="ko-KR" altLang="en-US" sz="1400" b="1" dirty="0">
                <a:latin typeface="궁서" pitchFamily="18" charset="-127"/>
                <a:ea typeface="궁서" pitchFamily="18" charset="-127"/>
              </a:rPr>
              <a:t>전략과제 및 핵심성공요소 도출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575556" y="1160463"/>
            <a:ext cx="7983215" cy="5267325"/>
            <a:chOff x="1325235" y="1160463"/>
            <a:chExt cx="6393190" cy="5267325"/>
          </a:xfrm>
        </p:grpSpPr>
        <p:grpSp>
          <p:nvGrpSpPr>
            <p:cNvPr id="24579" name="Group 4"/>
            <p:cNvGrpSpPr>
              <a:grpSpLocks/>
            </p:cNvGrpSpPr>
            <p:nvPr/>
          </p:nvGrpSpPr>
          <p:grpSpPr bwMode="auto">
            <a:xfrm>
              <a:off x="3060700" y="1238250"/>
              <a:ext cx="2995613" cy="1414463"/>
              <a:chOff x="1680" y="2513"/>
              <a:chExt cx="1068" cy="733"/>
            </a:xfrm>
          </p:grpSpPr>
          <p:grpSp>
            <p:nvGrpSpPr>
              <p:cNvPr id="24655" name="Group 5"/>
              <p:cNvGrpSpPr>
                <a:grpSpLocks/>
              </p:cNvGrpSpPr>
              <p:nvPr/>
            </p:nvGrpSpPr>
            <p:grpSpPr bwMode="auto">
              <a:xfrm>
                <a:off x="1680" y="2850"/>
                <a:ext cx="1068" cy="396"/>
                <a:chOff x="2794" y="2337"/>
                <a:chExt cx="1564" cy="579"/>
              </a:xfrm>
            </p:grpSpPr>
            <p:sp>
              <p:nvSpPr>
                <p:cNvPr id="24657" name="Arc 6"/>
                <p:cNvSpPr>
                  <a:spLocks/>
                </p:cNvSpPr>
                <p:nvPr/>
              </p:nvSpPr>
              <p:spPr bwMode="auto">
                <a:xfrm flipV="1">
                  <a:off x="2794" y="2337"/>
                  <a:ext cx="1564" cy="579"/>
                </a:xfrm>
                <a:custGeom>
                  <a:avLst/>
                  <a:gdLst>
                    <a:gd name="T0" fmla="*/ 0 w 43200"/>
                    <a:gd name="T1" fmla="*/ 0 h 22002"/>
                    <a:gd name="T2" fmla="*/ 0 w 43200"/>
                    <a:gd name="T3" fmla="*/ 0 h 22002"/>
                    <a:gd name="T4" fmla="*/ 0 w 43200"/>
                    <a:gd name="T5" fmla="*/ 0 h 22002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002"/>
                    <a:gd name="T11" fmla="*/ 43200 w 43200"/>
                    <a:gd name="T12" fmla="*/ 22002 h 2200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002" fill="none" extrusionOk="0">
                      <a:moveTo>
                        <a:pt x="3" y="22002"/>
                      </a:moveTo>
                      <a:cubicBezTo>
                        <a:pt x="1" y="21868"/>
                        <a:pt x="0" y="2173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08"/>
                        <a:pt x="43199" y="21816"/>
                        <a:pt x="43197" y="21923"/>
                      </a:cubicBezTo>
                    </a:path>
                    <a:path w="43200" h="22002" stroke="0" extrusionOk="0">
                      <a:moveTo>
                        <a:pt x="3" y="22002"/>
                      </a:moveTo>
                      <a:cubicBezTo>
                        <a:pt x="1" y="21868"/>
                        <a:pt x="0" y="2173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08"/>
                        <a:pt x="43199" y="21816"/>
                        <a:pt x="43197" y="21923"/>
                      </a:cubicBezTo>
                      <a:lnTo>
                        <a:pt x="21600" y="21600"/>
                      </a:lnTo>
                      <a:lnTo>
                        <a:pt x="3" y="2200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4C7EA"/>
                    </a:gs>
                  </a:gsLst>
                  <a:lin ang="5400000" scaled="1"/>
                </a:gra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658" name="Arc 7"/>
                <p:cNvSpPr>
                  <a:spLocks/>
                </p:cNvSpPr>
                <p:nvPr/>
              </p:nvSpPr>
              <p:spPr bwMode="auto">
                <a:xfrm flipV="1">
                  <a:off x="2913" y="2337"/>
                  <a:ext cx="1277" cy="579"/>
                </a:xfrm>
                <a:custGeom>
                  <a:avLst/>
                  <a:gdLst>
                    <a:gd name="T0" fmla="*/ 0 w 43200"/>
                    <a:gd name="T1" fmla="*/ 0 h 22002"/>
                    <a:gd name="T2" fmla="*/ 0 w 43200"/>
                    <a:gd name="T3" fmla="*/ 0 h 22002"/>
                    <a:gd name="T4" fmla="*/ 0 w 43200"/>
                    <a:gd name="T5" fmla="*/ 0 h 22002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2002"/>
                    <a:gd name="T11" fmla="*/ 43200 w 43200"/>
                    <a:gd name="T12" fmla="*/ 22002 h 2200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2002" fill="none" extrusionOk="0">
                      <a:moveTo>
                        <a:pt x="3" y="22002"/>
                      </a:moveTo>
                      <a:cubicBezTo>
                        <a:pt x="1" y="21868"/>
                        <a:pt x="0" y="2173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08"/>
                        <a:pt x="43199" y="21816"/>
                        <a:pt x="43197" y="21923"/>
                      </a:cubicBezTo>
                    </a:path>
                    <a:path w="43200" h="22002" stroke="0" extrusionOk="0">
                      <a:moveTo>
                        <a:pt x="3" y="22002"/>
                      </a:moveTo>
                      <a:cubicBezTo>
                        <a:pt x="1" y="21868"/>
                        <a:pt x="0" y="2173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708"/>
                        <a:pt x="43199" y="21816"/>
                        <a:pt x="43197" y="21923"/>
                      </a:cubicBezTo>
                      <a:lnTo>
                        <a:pt x="21600" y="21600"/>
                      </a:lnTo>
                      <a:lnTo>
                        <a:pt x="3" y="2200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D5E9F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pic>
            <p:nvPicPr>
              <p:cNvPr id="24656" name="Picture 8" descr="젤리원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" y="2513"/>
                <a:ext cx="718" cy="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0" name="Group 9"/>
            <p:cNvGrpSpPr>
              <a:grpSpLocks/>
            </p:cNvGrpSpPr>
            <p:nvPr/>
          </p:nvGrpSpPr>
          <p:grpSpPr bwMode="auto">
            <a:xfrm>
              <a:off x="2281238" y="2589213"/>
              <a:ext cx="4754562" cy="2106612"/>
              <a:chOff x="328" y="4560"/>
              <a:chExt cx="3609" cy="361"/>
            </a:xfrm>
          </p:grpSpPr>
          <p:sp>
            <p:nvSpPr>
              <p:cNvPr id="24632" name="Freeform 10"/>
              <p:cNvSpPr>
                <a:spLocks/>
              </p:cNvSpPr>
              <p:nvPr/>
            </p:nvSpPr>
            <p:spPr bwMode="auto">
              <a:xfrm>
                <a:off x="342" y="4565"/>
                <a:ext cx="3588" cy="356"/>
              </a:xfrm>
              <a:custGeom>
                <a:avLst/>
                <a:gdLst>
                  <a:gd name="T0" fmla="*/ 0 w 3747"/>
                  <a:gd name="T1" fmla="*/ 2 h 447"/>
                  <a:gd name="T2" fmla="*/ 169 w 3747"/>
                  <a:gd name="T3" fmla="*/ 2 h 447"/>
                  <a:gd name="T4" fmla="*/ 681 w 3747"/>
                  <a:gd name="T5" fmla="*/ 0 h 447"/>
                  <a:gd name="T6" fmla="*/ 858 w 3747"/>
                  <a:gd name="T7" fmla="*/ 2 h 447"/>
                  <a:gd name="T8" fmla="*/ 858 w 3747"/>
                  <a:gd name="T9" fmla="*/ 2 h 447"/>
                  <a:gd name="T10" fmla="*/ 0 w 3747"/>
                  <a:gd name="T11" fmla="*/ 2 h 447"/>
                  <a:gd name="T12" fmla="*/ 0 w 3747"/>
                  <a:gd name="T13" fmla="*/ 2 h 4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7"/>
                  <a:gd name="T22" fmla="*/ 0 h 447"/>
                  <a:gd name="T23" fmla="*/ 3747 w 3747"/>
                  <a:gd name="T24" fmla="*/ 447 h 4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7" h="447">
                    <a:moveTo>
                      <a:pt x="0" y="107"/>
                    </a:moveTo>
                    <a:lnTo>
                      <a:pt x="740" y="13"/>
                    </a:lnTo>
                    <a:lnTo>
                      <a:pt x="2974" y="0"/>
                    </a:lnTo>
                    <a:lnTo>
                      <a:pt x="3747" y="127"/>
                    </a:lnTo>
                    <a:lnTo>
                      <a:pt x="3747" y="447"/>
                    </a:lnTo>
                    <a:lnTo>
                      <a:pt x="0" y="44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33" name="Freeform 11"/>
              <p:cNvSpPr>
                <a:spLocks/>
              </p:cNvSpPr>
              <p:nvPr/>
            </p:nvSpPr>
            <p:spPr bwMode="auto">
              <a:xfrm>
                <a:off x="421" y="4778"/>
                <a:ext cx="983" cy="134"/>
              </a:xfrm>
              <a:custGeom>
                <a:avLst/>
                <a:gdLst>
                  <a:gd name="T0" fmla="*/ 0 w 1027"/>
                  <a:gd name="T1" fmla="*/ 2 h 169"/>
                  <a:gd name="T2" fmla="*/ 110 w 1027"/>
                  <a:gd name="T3" fmla="*/ 2 h 169"/>
                  <a:gd name="T4" fmla="*/ 233 w 1027"/>
                  <a:gd name="T5" fmla="*/ 0 h 169"/>
                  <a:gd name="T6" fmla="*/ 159 w 1027"/>
                  <a:gd name="T7" fmla="*/ 2 h 169"/>
                  <a:gd name="T8" fmla="*/ 0 w 1027"/>
                  <a:gd name="T9" fmla="*/ 2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7"/>
                  <a:gd name="T16" fmla="*/ 0 h 169"/>
                  <a:gd name="T17" fmla="*/ 1027 w 1027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7" h="169">
                    <a:moveTo>
                      <a:pt x="0" y="169"/>
                    </a:moveTo>
                    <a:lnTo>
                      <a:pt x="487" y="3"/>
                    </a:lnTo>
                    <a:lnTo>
                      <a:pt x="1027" y="0"/>
                    </a:lnTo>
                    <a:lnTo>
                      <a:pt x="700" y="169"/>
                    </a:lnTo>
                    <a:lnTo>
                      <a:pt x="0" y="1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3E8E9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34" name="Freeform 12"/>
              <p:cNvSpPr>
                <a:spLocks/>
              </p:cNvSpPr>
              <p:nvPr/>
            </p:nvSpPr>
            <p:spPr bwMode="auto">
              <a:xfrm>
                <a:off x="1203" y="4635"/>
                <a:ext cx="531" cy="57"/>
              </a:xfrm>
              <a:custGeom>
                <a:avLst/>
                <a:gdLst>
                  <a:gd name="T0" fmla="*/ 0 w 554"/>
                  <a:gd name="T1" fmla="*/ 2 h 73"/>
                  <a:gd name="T2" fmla="*/ 49 w 554"/>
                  <a:gd name="T3" fmla="*/ 0 h 73"/>
                  <a:gd name="T4" fmla="*/ 132 w 554"/>
                  <a:gd name="T5" fmla="*/ 2 h 73"/>
                  <a:gd name="T6" fmla="*/ 96 w 554"/>
                  <a:gd name="T7" fmla="*/ 2 h 73"/>
                  <a:gd name="T8" fmla="*/ 0 w 554"/>
                  <a:gd name="T9" fmla="*/ 2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4"/>
                  <a:gd name="T16" fmla="*/ 0 h 73"/>
                  <a:gd name="T17" fmla="*/ 554 w 554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4" h="73">
                    <a:moveTo>
                      <a:pt x="0" y="72"/>
                    </a:moveTo>
                    <a:lnTo>
                      <a:pt x="203" y="0"/>
                    </a:lnTo>
                    <a:lnTo>
                      <a:pt x="554" y="3"/>
                    </a:lnTo>
                    <a:lnTo>
                      <a:pt x="403" y="73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E3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35" name="Freeform 13"/>
              <p:cNvSpPr>
                <a:spLocks/>
              </p:cNvSpPr>
              <p:nvPr/>
            </p:nvSpPr>
            <p:spPr bwMode="auto">
              <a:xfrm>
                <a:off x="1533" y="4565"/>
                <a:ext cx="363" cy="36"/>
              </a:xfrm>
              <a:custGeom>
                <a:avLst/>
                <a:gdLst>
                  <a:gd name="T0" fmla="*/ 0 w 554"/>
                  <a:gd name="T1" fmla="*/ 1 h 72"/>
                  <a:gd name="T2" fmla="*/ 1 w 554"/>
                  <a:gd name="T3" fmla="*/ 0 h 72"/>
                  <a:gd name="T4" fmla="*/ 1 w 554"/>
                  <a:gd name="T5" fmla="*/ 1 h 72"/>
                  <a:gd name="T6" fmla="*/ 1 w 554"/>
                  <a:gd name="T7" fmla="*/ 1 h 72"/>
                  <a:gd name="T8" fmla="*/ 0 w 554"/>
                  <a:gd name="T9" fmla="*/ 1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4"/>
                  <a:gd name="T16" fmla="*/ 0 h 72"/>
                  <a:gd name="T17" fmla="*/ 554 w 55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4" h="72">
                    <a:moveTo>
                      <a:pt x="0" y="72"/>
                    </a:moveTo>
                    <a:lnTo>
                      <a:pt x="203" y="0"/>
                    </a:lnTo>
                    <a:lnTo>
                      <a:pt x="554" y="3"/>
                    </a:lnTo>
                    <a:lnTo>
                      <a:pt x="378" y="72"/>
                    </a:lnTo>
                    <a:lnTo>
                      <a:pt x="0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E3E8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36" name="Freeform 14"/>
              <p:cNvSpPr>
                <a:spLocks/>
              </p:cNvSpPr>
              <p:nvPr/>
            </p:nvSpPr>
            <p:spPr bwMode="auto">
              <a:xfrm>
                <a:off x="2782" y="4778"/>
                <a:ext cx="887" cy="134"/>
              </a:xfrm>
              <a:custGeom>
                <a:avLst/>
                <a:gdLst>
                  <a:gd name="T0" fmla="*/ 215 w 926"/>
                  <a:gd name="T1" fmla="*/ 2 h 169"/>
                  <a:gd name="T2" fmla="*/ 115 w 926"/>
                  <a:gd name="T3" fmla="*/ 2 h 169"/>
                  <a:gd name="T4" fmla="*/ 0 w 926"/>
                  <a:gd name="T5" fmla="*/ 0 h 169"/>
                  <a:gd name="T6" fmla="*/ 66 w 926"/>
                  <a:gd name="T7" fmla="*/ 2 h 169"/>
                  <a:gd name="T8" fmla="*/ 215 w 926"/>
                  <a:gd name="T9" fmla="*/ 2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6"/>
                  <a:gd name="T16" fmla="*/ 0 h 169"/>
                  <a:gd name="T17" fmla="*/ 926 w 926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6" h="169">
                    <a:moveTo>
                      <a:pt x="926" y="169"/>
                    </a:moveTo>
                    <a:lnTo>
                      <a:pt x="499" y="3"/>
                    </a:lnTo>
                    <a:lnTo>
                      <a:pt x="0" y="0"/>
                    </a:lnTo>
                    <a:lnTo>
                      <a:pt x="286" y="169"/>
                    </a:lnTo>
                    <a:lnTo>
                      <a:pt x="926" y="1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3E8E9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37" name="Freeform 15"/>
              <p:cNvSpPr>
                <a:spLocks/>
              </p:cNvSpPr>
              <p:nvPr/>
            </p:nvSpPr>
            <p:spPr bwMode="auto">
              <a:xfrm>
                <a:off x="2460" y="4629"/>
                <a:ext cx="530" cy="58"/>
              </a:xfrm>
              <a:custGeom>
                <a:avLst/>
                <a:gdLst>
                  <a:gd name="T0" fmla="*/ 123 w 554"/>
                  <a:gd name="T1" fmla="*/ 2 h 75"/>
                  <a:gd name="T2" fmla="*/ 77 w 554"/>
                  <a:gd name="T3" fmla="*/ 0 h 75"/>
                  <a:gd name="T4" fmla="*/ 0 w 554"/>
                  <a:gd name="T5" fmla="*/ 2 h 75"/>
                  <a:gd name="T6" fmla="*/ 33 w 554"/>
                  <a:gd name="T7" fmla="*/ 2 h 75"/>
                  <a:gd name="T8" fmla="*/ 123 w 554"/>
                  <a:gd name="T9" fmla="*/ 2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4"/>
                  <a:gd name="T16" fmla="*/ 0 h 75"/>
                  <a:gd name="T17" fmla="*/ 554 w 554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4" h="75">
                    <a:moveTo>
                      <a:pt x="554" y="72"/>
                    </a:moveTo>
                    <a:lnTo>
                      <a:pt x="351" y="0"/>
                    </a:lnTo>
                    <a:lnTo>
                      <a:pt x="0" y="3"/>
                    </a:lnTo>
                    <a:lnTo>
                      <a:pt x="149" y="75"/>
                    </a:lnTo>
                    <a:lnTo>
                      <a:pt x="554" y="72"/>
                    </a:lnTo>
                    <a:close/>
                  </a:path>
                </a:pathLst>
              </a:custGeom>
              <a:solidFill>
                <a:srgbClr val="E3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38" name="Freeform 16"/>
              <p:cNvSpPr>
                <a:spLocks/>
              </p:cNvSpPr>
              <p:nvPr/>
            </p:nvSpPr>
            <p:spPr bwMode="auto">
              <a:xfrm>
                <a:off x="2344" y="4565"/>
                <a:ext cx="362" cy="39"/>
              </a:xfrm>
              <a:custGeom>
                <a:avLst/>
                <a:gdLst>
                  <a:gd name="T0" fmla="*/ 73 w 380"/>
                  <a:gd name="T1" fmla="*/ 2 h 50"/>
                  <a:gd name="T2" fmla="*/ 46 w 380"/>
                  <a:gd name="T3" fmla="*/ 0 h 50"/>
                  <a:gd name="T4" fmla="*/ 0 w 380"/>
                  <a:gd name="T5" fmla="*/ 2 h 50"/>
                  <a:gd name="T6" fmla="*/ 15 w 380"/>
                  <a:gd name="T7" fmla="*/ 2 h 50"/>
                  <a:gd name="T8" fmla="*/ 73 w 380"/>
                  <a:gd name="T9" fmla="*/ 2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50"/>
                  <a:gd name="T17" fmla="*/ 380 w 380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50">
                    <a:moveTo>
                      <a:pt x="380" y="47"/>
                    </a:moveTo>
                    <a:lnTo>
                      <a:pt x="241" y="0"/>
                    </a:lnTo>
                    <a:lnTo>
                      <a:pt x="0" y="2"/>
                    </a:lnTo>
                    <a:lnTo>
                      <a:pt x="78" y="50"/>
                    </a:lnTo>
                    <a:lnTo>
                      <a:pt x="380" y="4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E3E8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39" name="Freeform 17"/>
              <p:cNvSpPr>
                <a:spLocks/>
              </p:cNvSpPr>
              <p:nvPr/>
            </p:nvSpPr>
            <p:spPr bwMode="auto">
              <a:xfrm>
                <a:off x="1698" y="4778"/>
                <a:ext cx="624" cy="134"/>
              </a:xfrm>
              <a:custGeom>
                <a:avLst/>
                <a:gdLst>
                  <a:gd name="T0" fmla="*/ 27 w 653"/>
                  <a:gd name="T1" fmla="*/ 0 h 169"/>
                  <a:gd name="T2" fmla="*/ 127 w 653"/>
                  <a:gd name="T3" fmla="*/ 2 h 169"/>
                  <a:gd name="T4" fmla="*/ 140 w 653"/>
                  <a:gd name="T5" fmla="*/ 2 h 169"/>
                  <a:gd name="T6" fmla="*/ 0 w 653"/>
                  <a:gd name="T7" fmla="*/ 2 h 169"/>
                  <a:gd name="T8" fmla="*/ 27 w 653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3"/>
                  <a:gd name="T16" fmla="*/ 0 h 169"/>
                  <a:gd name="T17" fmla="*/ 653 w 653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3" h="169">
                    <a:moveTo>
                      <a:pt x="125" y="0"/>
                    </a:moveTo>
                    <a:lnTo>
                      <a:pt x="593" y="3"/>
                    </a:lnTo>
                    <a:lnTo>
                      <a:pt x="653" y="169"/>
                    </a:lnTo>
                    <a:lnTo>
                      <a:pt x="0" y="163"/>
                    </a:lnTo>
                    <a:lnTo>
                      <a:pt x="1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3E8E9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40" name="Freeform 18"/>
              <p:cNvSpPr>
                <a:spLocks/>
              </p:cNvSpPr>
              <p:nvPr/>
            </p:nvSpPr>
            <p:spPr bwMode="auto">
              <a:xfrm>
                <a:off x="1887" y="4629"/>
                <a:ext cx="333" cy="69"/>
              </a:xfrm>
              <a:custGeom>
                <a:avLst/>
                <a:gdLst>
                  <a:gd name="T0" fmla="*/ 1 w 653"/>
                  <a:gd name="T1" fmla="*/ 0 h 169"/>
                  <a:gd name="T2" fmla="*/ 1 w 653"/>
                  <a:gd name="T3" fmla="*/ 0 h 169"/>
                  <a:gd name="T4" fmla="*/ 1 w 653"/>
                  <a:gd name="T5" fmla="*/ 0 h 169"/>
                  <a:gd name="T6" fmla="*/ 0 w 653"/>
                  <a:gd name="T7" fmla="*/ 0 h 169"/>
                  <a:gd name="T8" fmla="*/ 1 w 653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3"/>
                  <a:gd name="T16" fmla="*/ 0 h 169"/>
                  <a:gd name="T17" fmla="*/ 653 w 653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3" h="169">
                    <a:moveTo>
                      <a:pt x="125" y="0"/>
                    </a:moveTo>
                    <a:lnTo>
                      <a:pt x="593" y="3"/>
                    </a:lnTo>
                    <a:lnTo>
                      <a:pt x="653" y="169"/>
                    </a:lnTo>
                    <a:lnTo>
                      <a:pt x="0" y="16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E3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41" name="Freeform 19"/>
              <p:cNvSpPr>
                <a:spLocks noChangeAspect="1"/>
              </p:cNvSpPr>
              <p:nvPr/>
            </p:nvSpPr>
            <p:spPr bwMode="auto">
              <a:xfrm>
                <a:off x="1988" y="4565"/>
                <a:ext cx="168" cy="34"/>
              </a:xfrm>
              <a:custGeom>
                <a:avLst/>
                <a:gdLst>
                  <a:gd name="T0" fmla="*/ 0 w 653"/>
                  <a:gd name="T1" fmla="*/ 0 h 169"/>
                  <a:gd name="T2" fmla="*/ 0 w 653"/>
                  <a:gd name="T3" fmla="*/ 0 h 169"/>
                  <a:gd name="T4" fmla="*/ 0 w 653"/>
                  <a:gd name="T5" fmla="*/ 0 h 169"/>
                  <a:gd name="T6" fmla="*/ 0 w 653"/>
                  <a:gd name="T7" fmla="*/ 0 h 169"/>
                  <a:gd name="T8" fmla="*/ 0 w 653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3"/>
                  <a:gd name="T16" fmla="*/ 0 h 169"/>
                  <a:gd name="T17" fmla="*/ 653 w 653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3" h="169">
                    <a:moveTo>
                      <a:pt x="125" y="0"/>
                    </a:moveTo>
                    <a:lnTo>
                      <a:pt x="593" y="3"/>
                    </a:lnTo>
                    <a:lnTo>
                      <a:pt x="653" y="169"/>
                    </a:lnTo>
                    <a:lnTo>
                      <a:pt x="0" y="163"/>
                    </a:lnTo>
                    <a:lnTo>
                      <a:pt x="1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E3E8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grpSp>
            <p:nvGrpSpPr>
              <p:cNvPr id="24642" name="Group 20"/>
              <p:cNvGrpSpPr>
                <a:grpSpLocks/>
              </p:cNvGrpSpPr>
              <p:nvPr/>
            </p:nvGrpSpPr>
            <p:grpSpPr bwMode="auto">
              <a:xfrm>
                <a:off x="1394" y="4616"/>
                <a:ext cx="596" cy="191"/>
                <a:chOff x="1433" y="5189"/>
                <a:chExt cx="623" cy="240"/>
              </a:xfrm>
            </p:grpSpPr>
            <p:sp>
              <p:nvSpPr>
                <p:cNvPr id="24653" name="Freeform 21"/>
                <p:cNvSpPr>
                  <a:spLocks/>
                </p:cNvSpPr>
                <p:nvPr/>
              </p:nvSpPr>
              <p:spPr bwMode="auto">
                <a:xfrm>
                  <a:off x="1433" y="5307"/>
                  <a:ext cx="540" cy="122"/>
                </a:xfrm>
                <a:custGeom>
                  <a:avLst/>
                  <a:gdLst>
                    <a:gd name="T0" fmla="*/ 214 w 540"/>
                    <a:gd name="T1" fmla="*/ 0 h 122"/>
                    <a:gd name="T2" fmla="*/ 540 w 540"/>
                    <a:gd name="T3" fmla="*/ 0 h 122"/>
                    <a:gd name="T4" fmla="*/ 447 w 540"/>
                    <a:gd name="T5" fmla="*/ 120 h 122"/>
                    <a:gd name="T6" fmla="*/ 0 w 540"/>
                    <a:gd name="T7" fmla="*/ 122 h 122"/>
                    <a:gd name="T8" fmla="*/ 214 w 540"/>
                    <a:gd name="T9" fmla="*/ 0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0"/>
                    <a:gd name="T16" fmla="*/ 0 h 122"/>
                    <a:gd name="T17" fmla="*/ 540 w 540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0" h="122">
                      <a:moveTo>
                        <a:pt x="214" y="0"/>
                      </a:moveTo>
                      <a:lnTo>
                        <a:pt x="540" y="0"/>
                      </a:lnTo>
                      <a:lnTo>
                        <a:pt x="447" y="120"/>
                      </a:lnTo>
                      <a:lnTo>
                        <a:pt x="0" y="122"/>
                      </a:ln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E3E8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0" rIns="90000" bIns="0" anchor="ctr"/>
                <a:lstStyle/>
                <a:p>
                  <a:endParaRPr lang="ko-KR" altLang="en-US"/>
                </a:p>
              </p:txBody>
            </p:sp>
            <p:sp>
              <p:nvSpPr>
                <p:cNvPr id="24654" name="Freeform 22"/>
                <p:cNvSpPr>
                  <a:spLocks noChangeAspect="1"/>
                </p:cNvSpPr>
                <p:nvPr/>
              </p:nvSpPr>
              <p:spPr bwMode="auto">
                <a:xfrm>
                  <a:off x="1746" y="5189"/>
                  <a:ext cx="310" cy="60"/>
                </a:xfrm>
                <a:custGeom>
                  <a:avLst/>
                  <a:gdLst>
                    <a:gd name="T0" fmla="*/ 1 w 540"/>
                    <a:gd name="T1" fmla="*/ 0 h 122"/>
                    <a:gd name="T2" fmla="*/ 1 w 540"/>
                    <a:gd name="T3" fmla="*/ 0 h 122"/>
                    <a:gd name="T4" fmla="*/ 1 w 540"/>
                    <a:gd name="T5" fmla="*/ 0 h 122"/>
                    <a:gd name="T6" fmla="*/ 0 w 540"/>
                    <a:gd name="T7" fmla="*/ 0 h 122"/>
                    <a:gd name="T8" fmla="*/ 1 w 540"/>
                    <a:gd name="T9" fmla="*/ 0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0"/>
                    <a:gd name="T16" fmla="*/ 0 h 122"/>
                    <a:gd name="T17" fmla="*/ 540 w 540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0" h="122">
                      <a:moveTo>
                        <a:pt x="214" y="0"/>
                      </a:moveTo>
                      <a:lnTo>
                        <a:pt x="540" y="0"/>
                      </a:lnTo>
                      <a:lnTo>
                        <a:pt x="447" y="120"/>
                      </a:lnTo>
                      <a:lnTo>
                        <a:pt x="0" y="122"/>
                      </a:lnTo>
                      <a:lnTo>
                        <a:pt x="214" y="0"/>
                      </a:lnTo>
                      <a:close/>
                    </a:path>
                  </a:pathLst>
                </a:custGeom>
                <a:solidFill>
                  <a:srgbClr val="E3E8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0" rIns="90000" bIns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24643" name="Freeform 23"/>
              <p:cNvSpPr>
                <a:spLocks/>
              </p:cNvSpPr>
              <p:nvPr/>
            </p:nvSpPr>
            <p:spPr bwMode="auto">
              <a:xfrm>
                <a:off x="2214" y="4684"/>
                <a:ext cx="587" cy="94"/>
              </a:xfrm>
              <a:custGeom>
                <a:avLst/>
                <a:gdLst>
                  <a:gd name="T0" fmla="*/ 90 w 613"/>
                  <a:gd name="T1" fmla="*/ 0 h 124"/>
                  <a:gd name="T2" fmla="*/ 0 w 613"/>
                  <a:gd name="T3" fmla="*/ 0 h 124"/>
                  <a:gd name="T4" fmla="*/ 11 w 613"/>
                  <a:gd name="T5" fmla="*/ 2 h 124"/>
                  <a:gd name="T6" fmla="*/ 141 w 613"/>
                  <a:gd name="T7" fmla="*/ 2 h 124"/>
                  <a:gd name="T8" fmla="*/ 90 w 613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"/>
                  <a:gd name="T16" fmla="*/ 0 h 124"/>
                  <a:gd name="T17" fmla="*/ 613 w 613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" h="124">
                    <a:moveTo>
                      <a:pt x="393" y="0"/>
                    </a:moveTo>
                    <a:lnTo>
                      <a:pt x="0" y="0"/>
                    </a:lnTo>
                    <a:lnTo>
                      <a:pt x="40" y="120"/>
                    </a:lnTo>
                    <a:lnTo>
                      <a:pt x="613" y="124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E3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44" name="Freeform 24"/>
              <p:cNvSpPr>
                <a:spLocks noChangeAspect="1"/>
              </p:cNvSpPr>
              <p:nvPr/>
            </p:nvSpPr>
            <p:spPr bwMode="auto">
              <a:xfrm>
                <a:off x="2161" y="4594"/>
                <a:ext cx="339" cy="40"/>
              </a:xfrm>
              <a:custGeom>
                <a:avLst/>
                <a:gdLst>
                  <a:gd name="T0" fmla="*/ 56 w 354"/>
                  <a:gd name="T1" fmla="*/ 0 h 53"/>
                  <a:gd name="T2" fmla="*/ 0 w 354"/>
                  <a:gd name="T3" fmla="*/ 2 h 53"/>
                  <a:gd name="T4" fmla="*/ 11 w 354"/>
                  <a:gd name="T5" fmla="*/ 2 h 53"/>
                  <a:gd name="T6" fmla="*/ 80 w 354"/>
                  <a:gd name="T7" fmla="*/ 2 h 53"/>
                  <a:gd name="T8" fmla="*/ 56 w 354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53"/>
                  <a:gd name="T17" fmla="*/ 354 w 354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53">
                    <a:moveTo>
                      <a:pt x="247" y="0"/>
                    </a:moveTo>
                    <a:lnTo>
                      <a:pt x="0" y="6"/>
                    </a:lnTo>
                    <a:lnTo>
                      <a:pt x="14" y="53"/>
                    </a:lnTo>
                    <a:lnTo>
                      <a:pt x="354" y="53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E3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45" name="Freeform 25"/>
              <p:cNvSpPr>
                <a:spLocks/>
              </p:cNvSpPr>
              <p:nvPr/>
            </p:nvSpPr>
            <p:spPr bwMode="auto">
              <a:xfrm>
                <a:off x="342" y="4684"/>
                <a:ext cx="889" cy="97"/>
              </a:xfrm>
              <a:custGeom>
                <a:avLst/>
                <a:gdLst>
                  <a:gd name="T0" fmla="*/ 101 w 927"/>
                  <a:gd name="T1" fmla="*/ 0 h 127"/>
                  <a:gd name="T2" fmla="*/ 224 w 927"/>
                  <a:gd name="T3" fmla="*/ 0 h 127"/>
                  <a:gd name="T4" fmla="*/ 140 w 927"/>
                  <a:gd name="T5" fmla="*/ 2 h 127"/>
                  <a:gd name="T6" fmla="*/ 0 w 927"/>
                  <a:gd name="T7" fmla="*/ 2 h 127"/>
                  <a:gd name="T8" fmla="*/ 0 w 927"/>
                  <a:gd name="T9" fmla="*/ 2 h 127"/>
                  <a:gd name="T10" fmla="*/ 101 w 927"/>
                  <a:gd name="T11" fmla="*/ 0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27"/>
                  <a:gd name="T19" fmla="*/ 0 h 127"/>
                  <a:gd name="T20" fmla="*/ 927 w 927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27" h="127">
                    <a:moveTo>
                      <a:pt x="414" y="0"/>
                    </a:moveTo>
                    <a:lnTo>
                      <a:pt x="927" y="0"/>
                    </a:lnTo>
                    <a:lnTo>
                      <a:pt x="580" y="127"/>
                    </a:lnTo>
                    <a:lnTo>
                      <a:pt x="0" y="120"/>
                    </a:lnTo>
                    <a:lnTo>
                      <a:pt x="0" y="93"/>
                    </a:lnTo>
                    <a:lnTo>
                      <a:pt x="4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E3E8E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46" name="Freeform 26"/>
              <p:cNvSpPr>
                <a:spLocks noChangeAspect="1"/>
              </p:cNvSpPr>
              <p:nvPr/>
            </p:nvSpPr>
            <p:spPr bwMode="auto">
              <a:xfrm>
                <a:off x="990" y="4598"/>
                <a:ext cx="559" cy="40"/>
              </a:xfrm>
              <a:custGeom>
                <a:avLst/>
                <a:gdLst>
                  <a:gd name="T0" fmla="*/ 50 w 585"/>
                  <a:gd name="T1" fmla="*/ 0 h 51"/>
                  <a:gd name="T2" fmla="*/ 124 w 585"/>
                  <a:gd name="T3" fmla="*/ 0 h 51"/>
                  <a:gd name="T4" fmla="*/ 93 w 585"/>
                  <a:gd name="T5" fmla="*/ 2 h 51"/>
                  <a:gd name="T6" fmla="*/ 0 w 585"/>
                  <a:gd name="T7" fmla="*/ 2 h 51"/>
                  <a:gd name="T8" fmla="*/ 50 w 58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5"/>
                  <a:gd name="T16" fmla="*/ 0 h 51"/>
                  <a:gd name="T17" fmla="*/ 585 w 58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5" h="51">
                    <a:moveTo>
                      <a:pt x="232" y="0"/>
                    </a:moveTo>
                    <a:lnTo>
                      <a:pt x="585" y="0"/>
                    </a:lnTo>
                    <a:lnTo>
                      <a:pt x="435" y="50"/>
                    </a:lnTo>
                    <a:lnTo>
                      <a:pt x="0" y="51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E3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47" name="Freeform 27"/>
              <p:cNvSpPr>
                <a:spLocks/>
              </p:cNvSpPr>
              <p:nvPr/>
            </p:nvSpPr>
            <p:spPr bwMode="auto">
              <a:xfrm>
                <a:off x="2953" y="4685"/>
                <a:ext cx="977" cy="101"/>
              </a:xfrm>
              <a:custGeom>
                <a:avLst/>
                <a:gdLst>
                  <a:gd name="T0" fmla="*/ 116 w 1021"/>
                  <a:gd name="T1" fmla="*/ 0 h 127"/>
                  <a:gd name="T2" fmla="*/ 0 w 1021"/>
                  <a:gd name="T3" fmla="*/ 0 h 127"/>
                  <a:gd name="T4" fmla="*/ 78 w 1021"/>
                  <a:gd name="T5" fmla="*/ 2 h 127"/>
                  <a:gd name="T6" fmla="*/ 228 w 1021"/>
                  <a:gd name="T7" fmla="*/ 2 h 127"/>
                  <a:gd name="T8" fmla="*/ 116 w 1021"/>
                  <a:gd name="T9" fmla="*/ 0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1"/>
                  <a:gd name="T16" fmla="*/ 0 h 127"/>
                  <a:gd name="T17" fmla="*/ 1021 w 102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1" h="127">
                    <a:moveTo>
                      <a:pt x="513" y="0"/>
                    </a:moveTo>
                    <a:lnTo>
                      <a:pt x="0" y="0"/>
                    </a:lnTo>
                    <a:lnTo>
                      <a:pt x="347" y="127"/>
                    </a:lnTo>
                    <a:lnTo>
                      <a:pt x="1021" y="122"/>
                    </a:lnTo>
                    <a:lnTo>
                      <a:pt x="51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3E8E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48" name="Freeform 28"/>
              <p:cNvSpPr>
                <a:spLocks noChangeAspect="1"/>
              </p:cNvSpPr>
              <p:nvPr/>
            </p:nvSpPr>
            <p:spPr bwMode="auto">
              <a:xfrm flipH="1">
                <a:off x="2644" y="4591"/>
                <a:ext cx="559" cy="40"/>
              </a:xfrm>
              <a:custGeom>
                <a:avLst/>
                <a:gdLst>
                  <a:gd name="T0" fmla="*/ 50 w 585"/>
                  <a:gd name="T1" fmla="*/ 0 h 51"/>
                  <a:gd name="T2" fmla="*/ 124 w 585"/>
                  <a:gd name="T3" fmla="*/ 0 h 51"/>
                  <a:gd name="T4" fmla="*/ 93 w 585"/>
                  <a:gd name="T5" fmla="*/ 2 h 51"/>
                  <a:gd name="T6" fmla="*/ 0 w 585"/>
                  <a:gd name="T7" fmla="*/ 2 h 51"/>
                  <a:gd name="T8" fmla="*/ 50 w 58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5"/>
                  <a:gd name="T16" fmla="*/ 0 h 51"/>
                  <a:gd name="T17" fmla="*/ 585 w 58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5" h="51">
                    <a:moveTo>
                      <a:pt x="232" y="0"/>
                    </a:moveTo>
                    <a:lnTo>
                      <a:pt x="585" y="0"/>
                    </a:lnTo>
                    <a:lnTo>
                      <a:pt x="435" y="50"/>
                    </a:lnTo>
                    <a:lnTo>
                      <a:pt x="0" y="51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E3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49" name="Freeform 29"/>
              <p:cNvSpPr>
                <a:spLocks/>
              </p:cNvSpPr>
              <p:nvPr/>
            </p:nvSpPr>
            <p:spPr bwMode="auto">
              <a:xfrm>
                <a:off x="328" y="4629"/>
                <a:ext cx="703" cy="55"/>
              </a:xfrm>
              <a:custGeom>
                <a:avLst/>
                <a:gdLst>
                  <a:gd name="T0" fmla="*/ 10 w 736"/>
                  <a:gd name="T1" fmla="*/ 1 h 88"/>
                  <a:gd name="T2" fmla="*/ 0 w 736"/>
                  <a:gd name="T3" fmla="*/ 1 h 88"/>
                  <a:gd name="T4" fmla="*/ 32 w 736"/>
                  <a:gd name="T5" fmla="*/ 0 h 88"/>
                  <a:gd name="T6" fmla="*/ 155 w 736"/>
                  <a:gd name="T7" fmla="*/ 1 h 88"/>
                  <a:gd name="T8" fmla="*/ 89 w 736"/>
                  <a:gd name="T9" fmla="*/ 1 h 88"/>
                  <a:gd name="T10" fmla="*/ 10 w 736"/>
                  <a:gd name="T11" fmla="*/ 1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88"/>
                  <a:gd name="T20" fmla="*/ 736 w 736"/>
                  <a:gd name="T21" fmla="*/ 88 h 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88">
                    <a:moveTo>
                      <a:pt x="10" y="88"/>
                    </a:moveTo>
                    <a:lnTo>
                      <a:pt x="0" y="33"/>
                    </a:lnTo>
                    <a:lnTo>
                      <a:pt x="156" y="0"/>
                    </a:lnTo>
                    <a:lnTo>
                      <a:pt x="736" y="9"/>
                    </a:lnTo>
                    <a:lnTo>
                      <a:pt x="423" y="88"/>
                    </a:lnTo>
                    <a:lnTo>
                      <a:pt x="10" y="8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E3E8E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50" name="Freeform 30"/>
              <p:cNvSpPr>
                <a:spLocks/>
              </p:cNvSpPr>
              <p:nvPr/>
            </p:nvSpPr>
            <p:spPr bwMode="auto">
              <a:xfrm>
                <a:off x="704" y="4565"/>
                <a:ext cx="603" cy="39"/>
              </a:xfrm>
              <a:custGeom>
                <a:avLst/>
                <a:gdLst>
                  <a:gd name="T0" fmla="*/ 0 w 628"/>
                  <a:gd name="T1" fmla="*/ 1 h 69"/>
                  <a:gd name="T2" fmla="*/ 78 w 628"/>
                  <a:gd name="T3" fmla="*/ 1 h 69"/>
                  <a:gd name="T4" fmla="*/ 157 w 628"/>
                  <a:gd name="T5" fmla="*/ 0 h 69"/>
                  <a:gd name="T6" fmla="*/ 128 w 628"/>
                  <a:gd name="T7" fmla="*/ 1 h 69"/>
                  <a:gd name="T8" fmla="*/ 0 w 628"/>
                  <a:gd name="T9" fmla="*/ 1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8"/>
                  <a:gd name="T16" fmla="*/ 0 h 69"/>
                  <a:gd name="T17" fmla="*/ 628 w 62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8" h="69">
                    <a:moveTo>
                      <a:pt x="0" y="69"/>
                    </a:moveTo>
                    <a:lnTo>
                      <a:pt x="306" y="3"/>
                    </a:lnTo>
                    <a:lnTo>
                      <a:pt x="628" y="0"/>
                    </a:lnTo>
                    <a:lnTo>
                      <a:pt x="508" y="62"/>
                    </a:lnTo>
                    <a:lnTo>
                      <a:pt x="0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E3E8E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51" name="Freeform 31"/>
              <p:cNvSpPr>
                <a:spLocks/>
              </p:cNvSpPr>
              <p:nvPr/>
            </p:nvSpPr>
            <p:spPr bwMode="auto">
              <a:xfrm>
                <a:off x="3135" y="4625"/>
                <a:ext cx="802" cy="59"/>
              </a:xfrm>
              <a:custGeom>
                <a:avLst/>
                <a:gdLst>
                  <a:gd name="T0" fmla="*/ 195 w 837"/>
                  <a:gd name="T1" fmla="*/ 2 h 75"/>
                  <a:gd name="T2" fmla="*/ 195 w 837"/>
                  <a:gd name="T3" fmla="*/ 2 h 75"/>
                  <a:gd name="T4" fmla="*/ 127 w 837"/>
                  <a:gd name="T5" fmla="*/ 0 h 75"/>
                  <a:gd name="T6" fmla="*/ 0 w 837"/>
                  <a:gd name="T7" fmla="*/ 0 h 75"/>
                  <a:gd name="T8" fmla="*/ 74 w 837"/>
                  <a:gd name="T9" fmla="*/ 2 h 75"/>
                  <a:gd name="T10" fmla="*/ 195 w 837"/>
                  <a:gd name="T11" fmla="*/ 2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7"/>
                  <a:gd name="T19" fmla="*/ 0 h 75"/>
                  <a:gd name="T20" fmla="*/ 837 w 8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7" h="75">
                    <a:moveTo>
                      <a:pt x="837" y="75"/>
                    </a:moveTo>
                    <a:lnTo>
                      <a:pt x="837" y="42"/>
                    </a:lnTo>
                    <a:lnTo>
                      <a:pt x="546" y="0"/>
                    </a:lnTo>
                    <a:lnTo>
                      <a:pt x="0" y="0"/>
                    </a:lnTo>
                    <a:lnTo>
                      <a:pt x="313" y="73"/>
                    </a:lnTo>
                    <a:lnTo>
                      <a:pt x="837" y="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3E8E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  <p:sp>
            <p:nvSpPr>
              <p:cNvPr id="24652" name="Freeform 32"/>
              <p:cNvSpPr>
                <a:spLocks/>
              </p:cNvSpPr>
              <p:nvPr/>
            </p:nvSpPr>
            <p:spPr bwMode="auto">
              <a:xfrm>
                <a:off x="2812" y="4560"/>
                <a:ext cx="610" cy="31"/>
              </a:xfrm>
              <a:custGeom>
                <a:avLst/>
                <a:gdLst>
                  <a:gd name="T0" fmla="*/ 154 w 636"/>
                  <a:gd name="T1" fmla="*/ 2 h 40"/>
                  <a:gd name="T2" fmla="*/ 90 w 636"/>
                  <a:gd name="T3" fmla="*/ 0 h 40"/>
                  <a:gd name="T4" fmla="*/ 0 w 636"/>
                  <a:gd name="T5" fmla="*/ 2 h 40"/>
                  <a:gd name="T6" fmla="*/ 38 w 636"/>
                  <a:gd name="T7" fmla="*/ 2 h 40"/>
                  <a:gd name="T8" fmla="*/ 154 w 636"/>
                  <a:gd name="T9" fmla="*/ 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6"/>
                  <a:gd name="T16" fmla="*/ 0 h 40"/>
                  <a:gd name="T17" fmla="*/ 636 w 63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6" h="40">
                    <a:moveTo>
                      <a:pt x="636" y="40"/>
                    </a:moveTo>
                    <a:lnTo>
                      <a:pt x="369" y="0"/>
                    </a:lnTo>
                    <a:lnTo>
                      <a:pt x="0" y="3"/>
                    </a:lnTo>
                    <a:lnTo>
                      <a:pt x="157" y="37"/>
                    </a:lnTo>
                    <a:lnTo>
                      <a:pt x="636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3E8E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0" rIns="90000" bIns="0" anchor="ctr"/>
              <a:lstStyle/>
              <a:p>
                <a:endParaRPr lang="ko-KR" altLang="en-US"/>
              </a:p>
            </p:txBody>
          </p:sp>
        </p:grpSp>
        <p:grpSp>
          <p:nvGrpSpPr>
            <p:cNvPr id="24581" name="Group 33"/>
            <p:cNvGrpSpPr>
              <a:grpSpLocks/>
            </p:cNvGrpSpPr>
            <p:nvPr/>
          </p:nvGrpSpPr>
          <p:grpSpPr bwMode="auto">
            <a:xfrm>
              <a:off x="2870200" y="2300288"/>
              <a:ext cx="3395663" cy="1304925"/>
              <a:chOff x="860" y="1224"/>
              <a:chExt cx="2600" cy="408"/>
            </a:xfrm>
          </p:grpSpPr>
          <p:sp>
            <p:nvSpPr>
              <p:cNvPr id="24629" name="Freeform 34"/>
              <p:cNvSpPr>
                <a:spLocks/>
              </p:cNvSpPr>
              <p:nvPr/>
            </p:nvSpPr>
            <p:spPr bwMode="auto">
              <a:xfrm>
                <a:off x="860" y="1424"/>
                <a:ext cx="944" cy="208"/>
              </a:xfrm>
              <a:custGeom>
                <a:avLst/>
                <a:gdLst>
                  <a:gd name="T0" fmla="*/ 764 w 944"/>
                  <a:gd name="T1" fmla="*/ 208 h 208"/>
                  <a:gd name="T2" fmla="*/ 944 w 944"/>
                  <a:gd name="T3" fmla="*/ 0 h 208"/>
                  <a:gd name="T4" fmla="*/ 0 w 944"/>
                  <a:gd name="T5" fmla="*/ 208 h 208"/>
                  <a:gd name="T6" fmla="*/ 764 w 944"/>
                  <a:gd name="T7" fmla="*/ 208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4"/>
                  <a:gd name="T13" fmla="*/ 0 h 208"/>
                  <a:gd name="T14" fmla="*/ 944 w 944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4" h="208">
                    <a:moveTo>
                      <a:pt x="764" y="208"/>
                    </a:moveTo>
                    <a:lnTo>
                      <a:pt x="944" y="0"/>
                    </a:lnTo>
                    <a:lnTo>
                      <a:pt x="0" y="208"/>
                    </a:lnTo>
                    <a:lnTo>
                      <a:pt x="764" y="20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630" name="Freeform 35"/>
              <p:cNvSpPr>
                <a:spLocks/>
              </p:cNvSpPr>
              <p:nvPr/>
            </p:nvSpPr>
            <p:spPr bwMode="auto">
              <a:xfrm>
                <a:off x="2528" y="1420"/>
                <a:ext cx="932" cy="212"/>
              </a:xfrm>
              <a:custGeom>
                <a:avLst/>
                <a:gdLst>
                  <a:gd name="T0" fmla="*/ 180 w 932"/>
                  <a:gd name="T1" fmla="*/ 212 h 212"/>
                  <a:gd name="T2" fmla="*/ 0 w 932"/>
                  <a:gd name="T3" fmla="*/ 0 h 212"/>
                  <a:gd name="T4" fmla="*/ 932 w 932"/>
                  <a:gd name="T5" fmla="*/ 212 h 212"/>
                  <a:gd name="T6" fmla="*/ 180 w 932"/>
                  <a:gd name="T7" fmla="*/ 212 h 2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2"/>
                  <a:gd name="T13" fmla="*/ 0 h 212"/>
                  <a:gd name="T14" fmla="*/ 932 w 932"/>
                  <a:gd name="T15" fmla="*/ 212 h 2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2" h="212">
                    <a:moveTo>
                      <a:pt x="180" y="212"/>
                    </a:moveTo>
                    <a:lnTo>
                      <a:pt x="0" y="0"/>
                    </a:lnTo>
                    <a:lnTo>
                      <a:pt x="932" y="212"/>
                    </a:lnTo>
                    <a:lnTo>
                      <a:pt x="180" y="2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582" name="Freeform 36"/>
              <p:cNvSpPr>
                <a:spLocks/>
              </p:cNvSpPr>
              <p:nvPr/>
            </p:nvSpPr>
            <p:spPr bwMode="auto">
              <a:xfrm>
                <a:off x="1440" y="1224"/>
                <a:ext cx="1446" cy="408"/>
              </a:xfrm>
              <a:custGeom>
                <a:avLst/>
                <a:gdLst>
                  <a:gd name="T0" fmla="*/ 211 w 1445"/>
                  <a:gd name="T1" fmla="*/ 408 h 408"/>
                  <a:gd name="T2" fmla="*/ 388 w 1445"/>
                  <a:gd name="T3" fmla="*/ 184 h 408"/>
                  <a:gd name="T4" fmla="*/ 0 w 1445"/>
                  <a:gd name="T5" fmla="*/ 264 h 408"/>
                  <a:gd name="T6" fmla="*/ 729 w 1445"/>
                  <a:gd name="T7" fmla="*/ 0 h 408"/>
                  <a:gd name="T8" fmla="*/ 1449 w 1445"/>
                  <a:gd name="T9" fmla="*/ 264 h 408"/>
                  <a:gd name="T10" fmla="*/ 1065 w 1445"/>
                  <a:gd name="T11" fmla="*/ 182 h 408"/>
                  <a:gd name="T12" fmla="*/ 1249 w 1445"/>
                  <a:gd name="T13" fmla="*/ 408 h 408"/>
                  <a:gd name="T14" fmla="*/ 211 w 1445"/>
                  <a:gd name="T15" fmla="*/ 408 h 4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45" h="408">
                    <a:moveTo>
                      <a:pt x="211" y="408"/>
                    </a:moveTo>
                    <a:lnTo>
                      <a:pt x="388" y="184"/>
                    </a:lnTo>
                    <a:lnTo>
                      <a:pt x="0" y="264"/>
                    </a:lnTo>
                    <a:lnTo>
                      <a:pt x="725" y="0"/>
                    </a:lnTo>
                    <a:lnTo>
                      <a:pt x="1445" y="264"/>
                    </a:lnTo>
                    <a:lnTo>
                      <a:pt x="1061" y="182"/>
                    </a:lnTo>
                    <a:lnTo>
                      <a:pt x="1245" y="408"/>
                    </a:lnTo>
                    <a:lnTo>
                      <a:pt x="211" y="40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dist="25400" dir="16200000" algn="ctr" rotWithShape="0">
                  <a:schemeClr val="bg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24582" name="Text Box 37"/>
            <p:cNvSpPr txBox="1">
              <a:spLocks noChangeArrowheads="1"/>
            </p:cNvSpPr>
            <p:nvPr/>
          </p:nvSpPr>
          <p:spPr bwMode="auto">
            <a:xfrm>
              <a:off x="3614738" y="1492009"/>
              <a:ext cx="1827212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3876" tIns="43876" rIns="43876" bIns="43876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ko-KR" altLang="en-US" sz="2800" dirty="0">
                  <a:solidFill>
                    <a:srgbClr val="002060"/>
                  </a:solidFill>
                  <a:latin typeface="산돌고딕B" pitchFamily="50" charset="-127"/>
                  <a:ea typeface="산돌고딕B" pitchFamily="50" charset="-127"/>
                </a:rPr>
                <a:t>하수도 </a:t>
              </a:r>
              <a:r>
                <a:rPr kumimoji="0" lang="ko-KR" altLang="en-US" sz="2800" dirty="0" smtClean="0">
                  <a:solidFill>
                    <a:srgbClr val="002060"/>
                  </a:solidFill>
                  <a:latin typeface="산돌고딕B" pitchFamily="50" charset="-127"/>
                  <a:ea typeface="산돌고딕B" pitchFamily="50" charset="-127"/>
                </a:rPr>
                <a:t>정보화</a:t>
              </a:r>
              <a:endParaRPr kumimoji="0" lang="en-US" altLang="ko-KR" sz="2800" dirty="0">
                <a:solidFill>
                  <a:srgbClr val="002060"/>
                </a:solidFill>
                <a:latin typeface="산돌고딕B" pitchFamily="50" charset="-127"/>
                <a:ea typeface="산돌고딕B" pitchFamily="50" charset="-127"/>
              </a:endParaRPr>
            </a:p>
          </p:txBody>
        </p:sp>
        <p:pic>
          <p:nvPicPr>
            <p:cNvPr id="24583" name="Picture 77" descr="0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688" y="1160463"/>
              <a:ext cx="642937" cy="217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78" descr="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160463"/>
              <a:ext cx="642938" cy="217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Text Box 79"/>
            <p:cNvSpPr txBox="1">
              <a:spLocks noChangeArrowheads="1"/>
            </p:cNvSpPr>
            <p:nvPr/>
          </p:nvSpPr>
          <p:spPr bwMode="auto">
            <a:xfrm>
              <a:off x="2878138" y="1879600"/>
              <a:ext cx="373062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53" tIns="43876" rIns="87753" bIns="43876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ts val="200"/>
                </a:spcBef>
              </a:pPr>
              <a:r>
                <a:rPr lang="ko-KR" altLang="en-US" sz="1400" b="1">
                  <a:latin typeface="산돌고딕 M" pitchFamily="50" charset="-127"/>
                  <a:ea typeface="산돌고딕 M" pitchFamily="50" charset="-127"/>
                </a:rPr>
                <a:t>환경부 </a:t>
              </a:r>
            </a:p>
          </p:txBody>
        </p:sp>
        <p:sp>
          <p:nvSpPr>
            <p:cNvPr id="24586" name="Text Box 80"/>
            <p:cNvSpPr txBox="1">
              <a:spLocks noChangeArrowheads="1"/>
            </p:cNvSpPr>
            <p:nvPr/>
          </p:nvSpPr>
          <p:spPr bwMode="auto">
            <a:xfrm>
              <a:off x="6048375" y="1898650"/>
              <a:ext cx="303213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7753" tIns="43876" rIns="87753" bIns="43876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ts val="200"/>
                </a:spcBef>
              </a:pPr>
              <a:r>
                <a:rPr lang="ko-KR" altLang="en-US" sz="1400" b="1">
                  <a:latin typeface="산돌고딕 M" pitchFamily="50" charset="-127"/>
                  <a:ea typeface="산돌고딕 M" pitchFamily="50" charset="-127"/>
                </a:rPr>
                <a:t>수요처</a:t>
              </a:r>
            </a:p>
          </p:txBody>
        </p:sp>
        <p:sp>
          <p:nvSpPr>
            <p:cNvPr id="24587" name="AutoShape 82"/>
            <p:cNvSpPr>
              <a:spLocks noChangeArrowheads="1"/>
            </p:cNvSpPr>
            <p:nvPr/>
          </p:nvSpPr>
          <p:spPr bwMode="auto">
            <a:xfrm>
              <a:off x="6335713" y="1270000"/>
              <a:ext cx="1382712" cy="1989138"/>
            </a:xfrm>
            <a:prstGeom prst="roundRect">
              <a:avLst>
                <a:gd name="adj" fmla="val 4801"/>
              </a:avLst>
            </a:prstGeom>
            <a:gradFill rotWithShape="0">
              <a:gsLst>
                <a:gs pos="0">
                  <a:srgbClr val="DDF3FF"/>
                </a:gs>
                <a:gs pos="100000">
                  <a:srgbClr val="DAEFF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3578" tIns="23578" rIns="23578" bIns="23578" anchor="ctr"/>
            <a:lstStyle/>
            <a:p>
              <a:pPr marL="82550" indent="-82550" algn="l" defTabSz="796925">
                <a:spcBef>
                  <a:spcPts val="200"/>
                </a:spcBef>
                <a:spcAft>
                  <a:spcPts val="600"/>
                </a:spcAft>
                <a:buFontTx/>
                <a:buChar char="•"/>
              </a:pPr>
              <a:r>
                <a:rPr lang="ko-KR" altLang="en-US" dirty="0">
                  <a:latin typeface="산돌고딕 M" pitchFamily="50" charset="-127"/>
                  <a:ea typeface="산돌고딕 M" pitchFamily="50" charset="-127"/>
                </a:rPr>
                <a:t>업무</a:t>
              </a:r>
              <a:r>
                <a:rPr lang="en-US" altLang="ko-KR" dirty="0">
                  <a:latin typeface="산돌고딕 M" pitchFamily="50" charset="-127"/>
                  <a:ea typeface="산돌고딕 M" pitchFamily="50" charset="-127"/>
                </a:rPr>
                <a:t>/</a:t>
              </a:r>
              <a:r>
                <a:rPr lang="ko-KR" altLang="en-US" dirty="0">
                  <a:latin typeface="산돌고딕 M" pitchFamily="50" charset="-127"/>
                  <a:ea typeface="산돌고딕 M" pitchFamily="50" charset="-127"/>
                </a:rPr>
                <a:t>시스템 통합성 강화</a:t>
              </a:r>
            </a:p>
            <a:p>
              <a:pPr marL="82550" indent="-82550" algn="l" defTabSz="796925">
                <a:spcBef>
                  <a:spcPts val="200"/>
                </a:spcBef>
                <a:spcAft>
                  <a:spcPts val="600"/>
                </a:spcAft>
                <a:buFontTx/>
                <a:buChar char="•"/>
              </a:pPr>
              <a:r>
                <a:rPr lang="ko-KR" altLang="en-US" dirty="0">
                  <a:latin typeface="산돌고딕 M" pitchFamily="50" charset="-127"/>
                  <a:ea typeface="산돌고딕 M" pitchFamily="50" charset="-127"/>
                </a:rPr>
                <a:t>업무 처리와 정보 접근의 실시간성 </a:t>
              </a:r>
              <a:r>
                <a:rPr lang="en-US" altLang="ko-KR" dirty="0">
                  <a:latin typeface="산돌고딕 M" pitchFamily="50" charset="-127"/>
                  <a:ea typeface="산돌고딕 M" pitchFamily="50" charset="-127"/>
                </a:rPr>
                <a:t/>
              </a:r>
              <a:br>
                <a:rPr lang="en-US" altLang="ko-KR" dirty="0">
                  <a:latin typeface="산돌고딕 M" pitchFamily="50" charset="-127"/>
                  <a:ea typeface="산돌고딕 M" pitchFamily="50" charset="-127"/>
                </a:rPr>
              </a:br>
              <a:r>
                <a:rPr lang="ko-KR" altLang="en-US" dirty="0">
                  <a:latin typeface="산돌고딕 M" pitchFamily="50" charset="-127"/>
                  <a:ea typeface="산돌고딕 M" pitchFamily="50" charset="-127"/>
                </a:rPr>
                <a:t>확보</a:t>
              </a:r>
            </a:p>
            <a:p>
              <a:pPr marL="82550" indent="-82550" algn="l" defTabSz="796925">
                <a:spcBef>
                  <a:spcPts val="200"/>
                </a:spcBef>
                <a:spcAft>
                  <a:spcPts val="600"/>
                </a:spcAft>
                <a:buFontTx/>
                <a:buChar char="•"/>
              </a:pPr>
              <a:r>
                <a:rPr lang="ko-KR" altLang="en-US" dirty="0">
                  <a:latin typeface="산돌고딕 M" pitchFamily="50" charset="-127"/>
                  <a:ea typeface="산돌고딕 M" pitchFamily="50" charset="-127"/>
                </a:rPr>
                <a:t>환경부와의 </a:t>
              </a:r>
              <a:r>
                <a:rPr lang="en-US" altLang="ko-KR" dirty="0">
                  <a:latin typeface="산돌고딕 M" pitchFamily="50" charset="-127"/>
                  <a:ea typeface="산돌고딕 M" pitchFamily="50" charset="-127"/>
                </a:rPr>
                <a:t>DATA </a:t>
              </a:r>
              <a:r>
                <a:rPr lang="ko-KR" altLang="en-US" dirty="0">
                  <a:latin typeface="산돌고딕 M" pitchFamily="50" charset="-127"/>
                  <a:ea typeface="산돌고딕 M" pitchFamily="50" charset="-127"/>
                </a:rPr>
                <a:t>연계로 중복된 업무 배제</a:t>
              </a:r>
              <a:endParaRPr lang="en-US" altLang="ko-KR" dirty="0">
                <a:latin typeface="산돌고딕 M" pitchFamily="50" charset="-127"/>
                <a:ea typeface="산돌고딕 M" pitchFamily="50" charset="-127"/>
              </a:endParaRPr>
            </a:p>
          </p:txBody>
        </p:sp>
        <p:sp>
          <p:nvSpPr>
            <p:cNvPr id="24588" name="AutoShape 132"/>
            <p:cNvSpPr>
              <a:spLocks noChangeArrowheads="1"/>
            </p:cNvSpPr>
            <p:nvPr/>
          </p:nvSpPr>
          <p:spPr bwMode="auto">
            <a:xfrm>
              <a:off x="1365250" y="1270000"/>
              <a:ext cx="1550988" cy="1989138"/>
            </a:xfrm>
            <a:prstGeom prst="roundRect">
              <a:avLst>
                <a:gd name="adj" fmla="val 4801"/>
              </a:avLst>
            </a:prstGeom>
            <a:gradFill rotWithShape="0">
              <a:gsLst>
                <a:gs pos="0">
                  <a:srgbClr val="DDF3FF"/>
                </a:gs>
                <a:gs pos="100000">
                  <a:srgbClr val="DAEFF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3578" tIns="23578" rIns="0" bIns="23578" anchor="ctr"/>
            <a:lstStyle/>
            <a:p>
              <a:pPr marL="82550" indent="-82550" algn="l" defTabSz="796925">
                <a:spcBef>
                  <a:spcPts val="200"/>
                </a:spcBef>
                <a:spcAft>
                  <a:spcPts val="600"/>
                </a:spcAft>
                <a:buFontTx/>
                <a:buChar char="•"/>
              </a:pPr>
              <a:r>
                <a:rPr lang="ko-KR" altLang="en-US" dirty="0">
                  <a:latin typeface="산돌고딕 M" pitchFamily="50" charset="-127"/>
                  <a:ea typeface="산돌고딕 M" pitchFamily="50" charset="-127"/>
                </a:rPr>
                <a:t>표준 예산관리를 </a:t>
              </a:r>
              <a:r>
                <a:rPr lang="en-US" altLang="ko-KR" dirty="0">
                  <a:latin typeface="산돌고딕 M" pitchFamily="50" charset="-127"/>
                  <a:ea typeface="산돌고딕 M" pitchFamily="50" charset="-127"/>
                </a:rPr>
                <a:t/>
              </a:r>
              <a:br>
                <a:rPr lang="en-US" altLang="ko-KR" dirty="0">
                  <a:latin typeface="산돌고딕 M" pitchFamily="50" charset="-127"/>
                  <a:ea typeface="산돌고딕 M" pitchFamily="50" charset="-127"/>
                </a:rPr>
              </a:br>
              <a:r>
                <a:rPr lang="ko-KR" altLang="en-US" dirty="0">
                  <a:latin typeface="산돌고딕 M" pitchFamily="50" charset="-127"/>
                  <a:ea typeface="산돌고딕 M" pitchFamily="50" charset="-127"/>
                </a:rPr>
                <a:t>통한 운용 효율성 및 </a:t>
              </a:r>
              <a:r>
                <a:rPr lang="ko-KR" altLang="en-US" dirty="0" smtClean="0">
                  <a:latin typeface="산돌고딕 M" pitchFamily="50" charset="-127"/>
                  <a:ea typeface="산돌고딕 M" pitchFamily="50" charset="-127"/>
                </a:rPr>
                <a:t>투자</a:t>
              </a:r>
              <a:r>
                <a:rPr lang="en-US" altLang="ko-KR" dirty="0" smtClean="0">
                  <a:latin typeface="산돌고딕 M" pitchFamily="50" charset="-127"/>
                  <a:ea typeface="산돌고딕 M" pitchFamily="50" charset="-127"/>
                </a:rPr>
                <a:t/>
              </a:r>
              <a:br>
                <a:rPr lang="en-US" altLang="ko-KR" dirty="0" smtClean="0">
                  <a:latin typeface="산돌고딕 M" pitchFamily="50" charset="-127"/>
                  <a:ea typeface="산돌고딕 M" pitchFamily="50" charset="-127"/>
                </a:rPr>
              </a:br>
              <a:r>
                <a:rPr lang="ko-KR" altLang="en-US" dirty="0" smtClean="0">
                  <a:latin typeface="산돌고딕 M" pitchFamily="50" charset="-127"/>
                  <a:ea typeface="산돌고딕 M" pitchFamily="50" charset="-127"/>
                </a:rPr>
                <a:t>최적화</a:t>
              </a:r>
              <a:endParaRPr lang="en-US" altLang="ko-KR" dirty="0">
                <a:latin typeface="산돌고딕 M" pitchFamily="50" charset="-127"/>
                <a:ea typeface="산돌고딕 M" pitchFamily="50" charset="-127"/>
              </a:endParaRPr>
            </a:p>
            <a:p>
              <a:pPr marL="82550" indent="-82550" algn="l" defTabSz="796925">
                <a:spcBef>
                  <a:spcPts val="200"/>
                </a:spcBef>
                <a:spcAft>
                  <a:spcPts val="600"/>
                </a:spcAft>
                <a:buFontTx/>
                <a:buChar char="•"/>
              </a:pPr>
              <a:r>
                <a:rPr lang="ko-KR" altLang="en-US" dirty="0">
                  <a:latin typeface="산돌고딕 M" pitchFamily="50" charset="-127"/>
                  <a:ea typeface="산돌고딕 M" pitchFamily="50" charset="-127"/>
                </a:rPr>
                <a:t>통합 구축을 통한 </a:t>
              </a:r>
              <a:r>
                <a:rPr lang="ko-KR" altLang="en-US" dirty="0" smtClean="0">
                  <a:latin typeface="산돌고딕 M" pitchFamily="50" charset="-127"/>
                  <a:ea typeface="산돌고딕 M" pitchFamily="50" charset="-127"/>
                </a:rPr>
                <a:t>운영 </a:t>
              </a:r>
              <a:r>
                <a:rPr lang="ko-KR" altLang="en-US" dirty="0">
                  <a:latin typeface="산돌고딕 M" pitchFamily="50" charset="-127"/>
                  <a:ea typeface="산돌고딕 M" pitchFamily="50" charset="-127"/>
                </a:rPr>
                <a:t>비용 절감</a:t>
              </a:r>
            </a:p>
            <a:p>
              <a:pPr marL="82550" indent="-82550" algn="l" defTabSz="796925">
                <a:spcBef>
                  <a:spcPts val="200"/>
                </a:spcBef>
                <a:spcAft>
                  <a:spcPts val="600"/>
                </a:spcAft>
                <a:buFontTx/>
                <a:buChar char="•"/>
              </a:pPr>
              <a:r>
                <a:rPr lang="ko-KR" altLang="en-US" dirty="0" err="1">
                  <a:latin typeface="산돌고딕 M" pitchFamily="50" charset="-127"/>
                  <a:ea typeface="산돌고딕 M" pitchFamily="50" charset="-127"/>
                </a:rPr>
                <a:t>클린재정</a:t>
              </a:r>
              <a:r>
                <a:rPr lang="ko-KR" altLang="en-US" dirty="0">
                  <a:latin typeface="산돌고딕 M" pitchFamily="50" charset="-127"/>
                  <a:ea typeface="산돌고딕 M" pitchFamily="50" charset="-127"/>
                </a:rPr>
                <a:t> 시스템 </a:t>
              </a:r>
              <a:r>
                <a:rPr lang="ko-KR" altLang="en-US" dirty="0" smtClean="0">
                  <a:latin typeface="산돌고딕 M" pitchFamily="50" charset="-127"/>
                  <a:ea typeface="산돌고딕 M" pitchFamily="50" charset="-127"/>
                </a:rPr>
                <a:t>구축 </a:t>
              </a:r>
              <a:r>
                <a:rPr lang="ko-KR" altLang="en-US" dirty="0">
                  <a:latin typeface="산돌고딕 M" pitchFamily="50" charset="-127"/>
                  <a:ea typeface="산돌고딕 M" pitchFamily="50" charset="-127"/>
                </a:rPr>
                <a:t>계획 수립 </a:t>
              </a:r>
            </a:p>
            <a:p>
              <a:pPr marL="82550" indent="-82550" algn="l" defTabSz="796925">
                <a:spcBef>
                  <a:spcPts val="200"/>
                </a:spcBef>
                <a:spcAft>
                  <a:spcPts val="600"/>
                </a:spcAft>
                <a:buFontTx/>
                <a:buChar char="•"/>
              </a:pPr>
              <a:r>
                <a:rPr lang="ko-KR" altLang="en-US" dirty="0">
                  <a:latin typeface="산돌고딕 M" pitchFamily="50" charset="-127"/>
                  <a:ea typeface="산돌고딕 M" pitchFamily="50" charset="-127"/>
                </a:rPr>
                <a:t>중장기적 예산관리</a:t>
              </a:r>
              <a:r>
                <a:rPr lang="en-US" altLang="ko-KR" dirty="0">
                  <a:latin typeface="산돌고딕 M" pitchFamily="50" charset="-127"/>
                  <a:ea typeface="산돌고딕 M" pitchFamily="50" charset="-127"/>
                </a:rPr>
                <a:t> </a:t>
              </a:r>
              <a:r>
                <a:rPr lang="ko-KR" altLang="en-US" dirty="0" smtClean="0">
                  <a:latin typeface="산돌고딕 M" pitchFamily="50" charset="-127"/>
                  <a:ea typeface="산돌고딕 M" pitchFamily="50" charset="-127"/>
                </a:rPr>
                <a:t>방향성</a:t>
              </a:r>
              <a:r>
                <a:rPr lang="en-US" altLang="ko-KR" dirty="0" smtClean="0">
                  <a:latin typeface="산돌고딕 M" pitchFamily="50" charset="-127"/>
                  <a:ea typeface="산돌고딕 M" pitchFamily="50" charset="-127"/>
                </a:rPr>
                <a:t/>
              </a:r>
              <a:br>
                <a:rPr lang="en-US" altLang="ko-KR" dirty="0" smtClean="0">
                  <a:latin typeface="산돌고딕 M" pitchFamily="50" charset="-127"/>
                  <a:ea typeface="산돌고딕 M" pitchFamily="50" charset="-127"/>
                </a:rPr>
              </a:br>
              <a:r>
                <a:rPr lang="ko-KR" altLang="en-US" dirty="0" smtClean="0">
                  <a:latin typeface="산돌고딕 M" pitchFamily="50" charset="-127"/>
                  <a:ea typeface="산돌고딕 M" pitchFamily="50" charset="-127"/>
                </a:rPr>
                <a:t>확보</a:t>
              </a:r>
              <a:endParaRPr lang="ko-KR" altLang="en-US" dirty="0">
                <a:latin typeface="산돌고딕 M" pitchFamily="50" charset="-127"/>
                <a:ea typeface="산돌고딕 M" pitchFamily="50" charset="-127"/>
              </a:endParaRPr>
            </a:p>
          </p:txBody>
        </p:sp>
        <p:grpSp>
          <p:nvGrpSpPr>
            <p:cNvPr id="24589" name="Group 83"/>
            <p:cNvGrpSpPr>
              <a:grpSpLocks/>
            </p:cNvGrpSpPr>
            <p:nvPr/>
          </p:nvGrpSpPr>
          <p:grpSpPr bwMode="auto">
            <a:xfrm>
              <a:off x="2373313" y="3740150"/>
              <a:ext cx="4498975" cy="515938"/>
              <a:chOff x="2430" y="1316"/>
              <a:chExt cx="3659" cy="222"/>
            </a:xfrm>
          </p:grpSpPr>
          <p:grpSp>
            <p:nvGrpSpPr>
              <p:cNvPr id="24624" name="Group 84"/>
              <p:cNvGrpSpPr>
                <a:grpSpLocks/>
              </p:cNvGrpSpPr>
              <p:nvPr/>
            </p:nvGrpSpPr>
            <p:grpSpPr bwMode="auto">
              <a:xfrm>
                <a:off x="2430" y="1316"/>
                <a:ext cx="3659" cy="222"/>
                <a:chOff x="2430" y="1316"/>
                <a:chExt cx="3659" cy="222"/>
              </a:xfrm>
            </p:grpSpPr>
            <p:pic>
              <p:nvPicPr>
                <p:cNvPr id="24626" name="Picture 85" descr="긴막대-보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0" y="1316"/>
                  <a:ext cx="288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627" name="Picture 86" descr="긴막대-보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12" y="1316"/>
                  <a:ext cx="3048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628" name="Picture 87" descr="긴막대-보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0" y="1316"/>
                  <a:ext cx="329" cy="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625" name="Rectangle 88"/>
              <p:cNvSpPr>
                <a:spLocks noChangeArrowheads="1"/>
              </p:cNvSpPr>
              <p:nvPr/>
            </p:nvSpPr>
            <p:spPr bwMode="auto">
              <a:xfrm>
                <a:off x="2729" y="1388"/>
                <a:ext cx="3109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defTabSz="603250" fontAlgn="ctr"/>
                <a:r>
                  <a:rPr lang="ko-KR" altLang="en-US" sz="1400">
                    <a:latin typeface="산돌고딕B" pitchFamily="50" charset="-127"/>
                    <a:ea typeface="산돌고딕B" pitchFamily="50" charset="-127"/>
                  </a:rPr>
                  <a:t>수계별</a:t>
                </a:r>
                <a:r>
                  <a:rPr lang="en-US" altLang="ko-KR" sz="1400">
                    <a:latin typeface="산돌고딕B" pitchFamily="50" charset="-127"/>
                    <a:ea typeface="산돌고딕B" pitchFamily="50" charset="-127"/>
                  </a:rPr>
                  <a:t>, </a:t>
                </a:r>
                <a:r>
                  <a:rPr lang="ko-KR" altLang="en-US" sz="1400">
                    <a:latin typeface="산돌고딕B" pitchFamily="50" charset="-127"/>
                    <a:ea typeface="산돌고딕B" pitchFamily="50" charset="-127"/>
                  </a:rPr>
                  <a:t>지자체</a:t>
                </a:r>
                <a:r>
                  <a:rPr lang="en-US" altLang="ko-KR" sz="1400">
                    <a:latin typeface="산돌고딕B" pitchFamily="50" charset="-127"/>
                    <a:ea typeface="산돌고딕B" pitchFamily="50" charset="-127"/>
                  </a:rPr>
                  <a:t>/</a:t>
                </a:r>
                <a:r>
                  <a:rPr lang="ko-KR" altLang="en-US" sz="1400">
                    <a:latin typeface="산돌고딕B" pitchFamily="50" charset="-127"/>
                    <a:ea typeface="산돌고딕B" pitchFamily="50" charset="-127"/>
                  </a:rPr>
                  <a:t>하수처리장별 효율적 재정지원시스템</a:t>
                </a:r>
              </a:p>
            </p:txBody>
          </p:sp>
        </p:grpSp>
        <p:pic>
          <p:nvPicPr>
            <p:cNvPr id="24590" name="Picture 72" descr="원2 cop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563" y="3030538"/>
              <a:ext cx="825500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Text Box 73"/>
            <p:cNvSpPr txBox="1">
              <a:spLocks noChangeArrowheads="1"/>
            </p:cNvSpPr>
            <p:nvPr/>
          </p:nvSpPr>
          <p:spPr bwMode="auto">
            <a:xfrm>
              <a:off x="3805238" y="3194050"/>
              <a:ext cx="722312" cy="4572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43876" rIns="0" bIns="43876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9pPr>
            </a:lstStyle>
            <a:p>
              <a:pPr eaLnBrk="1" hangingPunct="1">
                <a:defRPr/>
              </a:pPr>
              <a:r>
                <a:rPr lang="ko-KR" altLang="en-US" b="1" smtClean="0">
                  <a:solidFill>
                    <a:schemeClr val="accent6">
                      <a:lumMod val="7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프로세스</a:t>
              </a:r>
              <a:endParaRPr lang="en-US" altLang="ko-KR" b="1" smtClean="0">
                <a:solidFill>
                  <a:schemeClr val="accent6">
                    <a:lumMod val="75000"/>
                  </a:schemeClr>
                </a:solidFill>
                <a:latin typeface="산돌고딕 M" pitchFamily="18" charset="-127"/>
                <a:ea typeface="산돌고딕 M" pitchFamily="18" charset="-127"/>
              </a:endParaRPr>
            </a:p>
            <a:p>
              <a:pPr eaLnBrk="1" hangingPunct="1">
                <a:defRPr/>
              </a:pPr>
              <a:r>
                <a:rPr lang="ko-KR" altLang="en-US" b="1" smtClean="0">
                  <a:solidFill>
                    <a:schemeClr val="accent6">
                      <a:lumMod val="7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혁신</a:t>
              </a:r>
            </a:p>
          </p:txBody>
        </p:sp>
        <p:pic>
          <p:nvPicPr>
            <p:cNvPr id="24592" name="Picture 75" descr="원2 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175" y="3030538"/>
              <a:ext cx="827088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Text Box 76"/>
            <p:cNvSpPr txBox="1">
              <a:spLocks noChangeArrowheads="1"/>
            </p:cNvSpPr>
            <p:nvPr/>
          </p:nvSpPr>
          <p:spPr bwMode="auto">
            <a:xfrm>
              <a:off x="4654550" y="3194050"/>
              <a:ext cx="676275" cy="3841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43876" rIns="0" bIns="43876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ko-KR" altLang="en-US" b="1" dirty="0" smtClean="0">
                  <a:solidFill>
                    <a:schemeClr val="accent6">
                      <a:lumMod val="7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스피드</a:t>
              </a:r>
              <a:br>
                <a:rPr lang="ko-KR" altLang="en-US" b="1" dirty="0" smtClean="0">
                  <a:solidFill>
                    <a:schemeClr val="accent6">
                      <a:lumMod val="7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</a:br>
              <a:r>
                <a:rPr lang="ko-KR" altLang="en-US" b="1" dirty="0" smtClean="0">
                  <a:solidFill>
                    <a:schemeClr val="accent6">
                      <a:lumMod val="7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경영</a:t>
              </a:r>
            </a:p>
          </p:txBody>
        </p:sp>
        <p:pic>
          <p:nvPicPr>
            <p:cNvPr id="24594" name="Picture 78" descr="원2 cop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963" y="3030538"/>
              <a:ext cx="823912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Text Box 79"/>
            <p:cNvSpPr txBox="1">
              <a:spLocks noChangeArrowheads="1"/>
            </p:cNvSpPr>
            <p:nvPr/>
          </p:nvSpPr>
          <p:spPr bwMode="auto">
            <a:xfrm>
              <a:off x="5435600" y="3194050"/>
              <a:ext cx="809625" cy="3905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43876" rIns="0" bIns="43876">
              <a:spAutoFit/>
            </a:bodyPr>
            <a:lstStyle>
              <a:defPPr>
                <a:defRPr lang="ko-KR"/>
              </a:defPPr>
              <a:lvl1pPr eaLnBrk="1" hangingPunct="1">
                <a:lnSpc>
                  <a:spcPct val="80000"/>
                </a:lnSpc>
                <a:defRPr b="1">
                  <a:solidFill>
                    <a:schemeClr val="tx2"/>
                  </a:solidFill>
                  <a:latin typeface="산돌고딕 M" pitchFamily="18" charset="-127"/>
                  <a:ea typeface="산돌고딕 M" pitchFamily="18" charset="-127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ko-KR" altLang="en-US" dirty="0" smtClean="0">
                  <a:solidFill>
                    <a:schemeClr val="accent6">
                      <a:lumMod val="75000"/>
                    </a:schemeClr>
                  </a:solidFill>
                </a:rPr>
                <a:t>지식</a:t>
              </a:r>
              <a:endParaRPr lang="en-US" altLang="ko-KR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>
                <a:defRPr/>
              </a:pPr>
              <a:r>
                <a:rPr lang="ko-KR" altLang="en-US" dirty="0" smtClean="0">
                  <a:solidFill>
                    <a:schemeClr val="accent6">
                      <a:lumMod val="75000"/>
                    </a:schemeClr>
                  </a:solidFill>
                </a:rPr>
                <a:t>경영</a:t>
              </a:r>
            </a:p>
          </p:txBody>
        </p:sp>
        <p:pic>
          <p:nvPicPr>
            <p:cNvPr id="24596" name="Picture 94" descr="원2 cop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0" y="3030538"/>
              <a:ext cx="825500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Text Box 95"/>
            <p:cNvSpPr txBox="1">
              <a:spLocks noChangeArrowheads="1"/>
            </p:cNvSpPr>
            <p:nvPr/>
          </p:nvSpPr>
          <p:spPr bwMode="auto">
            <a:xfrm>
              <a:off x="2981325" y="3194050"/>
              <a:ext cx="673100" cy="3841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43876" rIns="0" bIns="43876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ko-KR" altLang="en-US" b="1" dirty="0" smtClean="0">
                  <a:solidFill>
                    <a:schemeClr val="accent6">
                      <a:lumMod val="7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변화대응</a:t>
              </a:r>
              <a:br>
                <a:rPr lang="ko-KR" altLang="en-US" b="1" dirty="0" smtClean="0">
                  <a:solidFill>
                    <a:schemeClr val="accent6">
                      <a:lumMod val="7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</a:br>
              <a:r>
                <a:rPr lang="ko-KR" altLang="en-US" b="1" dirty="0" smtClean="0">
                  <a:solidFill>
                    <a:schemeClr val="accent6">
                      <a:lumMod val="75000"/>
                    </a:schemeClr>
                  </a:solidFill>
                  <a:latin typeface="산돌고딕 M" pitchFamily="18" charset="-127"/>
                  <a:ea typeface="산돌고딕 M" pitchFamily="18" charset="-127"/>
                </a:rPr>
                <a:t>강화</a:t>
              </a:r>
            </a:p>
          </p:txBody>
        </p:sp>
        <p:sp>
          <p:nvSpPr>
            <p:cNvPr id="121" name="AutoShape 42"/>
            <p:cNvSpPr>
              <a:spLocks noChangeArrowheads="1"/>
            </p:cNvSpPr>
            <p:nvPr/>
          </p:nvSpPr>
          <p:spPr bwMode="auto">
            <a:xfrm>
              <a:off x="3932238" y="4852988"/>
              <a:ext cx="1201737" cy="1574800"/>
            </a:xfrm>
            <a:prstGeom prst="roundRect">
              <a:avLst>
                <a:gd name="adj" fmla="val 4801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24568" tIns="24568" rIns="24568" bIns="24568"/>
            <a:lstStyle/>
            <a:p>
              <a:pPr marL="83793" indent="-83793" algn="just" defTabSz="798311">
                <a:lnSpc>
                  <a:spcPct val="130000"/>
                </a:lnSpc>
                <a:buClr>
                  <a:schemeClr val="tx1"/>
                </a:buClr>
                <a:buFontTx/>
                <a:buChar char="•"/>
              </a:pPr>
              <a:endParaRPr lang="ko-KR" altLang="en-US" sz="800" b="1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22" name="AutoShape 42"/>
            <p:cNvSpPr>
              <a:spLocks noChangeArrowheads="1"/>
            </p:cNvSpPr>
            <p:nvPr/>
          </p:nvSpPr>
          <p:spPr bwMode="auto">
            <a:xfrm>
              <a:off x="2630488" y="4852988"/>
              <a:ext cx="1201737" cy="1574800"/>
            </a:xfrm>
            <a:prstGeom prst="roundRect">
              <a:avLst>
                <a:gd name="adj" fmla="val 4801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24568" tIns="24568" rIns="24568" bIns="24568"/>
            <a:lstStyle/>
            <a:p>
              <a:pPr marL="83793" indent="-83793" algn="just" defTabSz="798311">
                <a:lnSpc>
                  <a:spcPct val="130000"/>
                </a:lnSpc>
                <a:buClr>
                  <a:schemeClr val="tx1"/>
                </a:buClr>
                <a:buFontTx/>
                <a:buChar char="•"/>
                <a:defRPr/>
              </a:pPr>
              <a:endParaRPr lang="ko-KR" altLang="en-US" sz="800" b="1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23" name="AutoShape 42"/>
            <p:cNvSpPr>
              <a:spLocks noChangeArrowheads="1"/>
            </p:cNvSpPr>
            <p:nvPr/>
          </p:nvSpPr>
          <p:spPr bwMode="auto">
            <a:xfrm>
              <a:off x="1330325" y="4852988"/>
              <a:ext cx="1201738" cy="1574800"/>
            </a:xfrm>
            <a:prstGeom prst="roundRect">
              <a:avLst>
                <a:gd name="adj" fmla="val 4801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24568" tIns="24568" rIns="24568" bIns="24568"/>
            <a:lstStyle/>
            <a:p>
              <a:pPr marL="83793" indent="-83793" algn="just" defTabSz="798311">
                <a:lnSpc>
                  <a:spcPct val="130000"/>
                </a:lnSpc>
                <a:buClr>
                  <a:schemeClr val="tx1"/>
                </a:buClr>
                <a:buFontTx/>
                <a:buChar char="•"/>
              </a:pPr>
              <a:endParaRPr lang="ko-KR" altLang="en-US" sz="800" b="1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24" name="순서도: 수행의 시작/종료 123"/>
            <p:cNvSpPr/>
            <p:nvPr/>
          </p:nvSpPr>
          <p:spPr bwMode="auto">
            <a:xfrm>
              <a:off x="3920085" y="4307273"/>
              <a:ext cx="1203321" cy="571262"/>
            </a:xfrm>
            <a:prstGeom prst="flowChartTerminator">
              <a:avLst/>
            </a:prstGeom>
            <a:solidFill>
              <a:srgbClr val="325656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ko-KR" altLang="en-US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출연기관의 </a:t>
              </a:r>
              <a:r>
                <a:rPr lang="en-US" altLang="ko-KR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/>
              </a:r>
              <a:br>
                <a:rPr lang="en-US" altLang="ko-KR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</a:br>
              <a:r>
                <a:rPr lang="ko-KR" altLang="en-US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업무 효율성 </a:t>
              </a:r>
              <a:r>
                <a:rPr lang="en-US" altLang="ko-KR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/>
              </a:r>
              <a:br>
                <a:rPr lang="en-US" altLang="ko-KR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</a:br>
              <a:r>
                <a:rPr lang="ko-KR" altLang="en-US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증대</a:t>
              </a:r>
              <a:endParaRPr lang="en-US" altLang="ko-KR" sz="1000" b="1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5" name="순서도: 수행의 시작/종료 124"/>
            <p:cNvSpPr/>
            <p:nvPr/>
          </p:nvSpPr>
          <p:spPr bwMode="auto">
            <a:xfrm>
              <a:off x="2623267" y="4307273"/>
              <a:ext cx="1202107" cy="571262"/>
            </a:xfrm>
            <a:prstGeom prst="flowChartTerminator">
              <a:avLst/>
            </a:prstGeom>
            <a:solidFill>
              <a:srgbClr val="325656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ko-KR" altLang="en-US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실시 간 경영 </a:t>
              </a:r>
              <a:endParaRPr lang="en-US" altLang="ko-KR" sz="1000" b="1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  <a:p>
              <a:r>
                <a:rPr lang="ko-KR" altLang="en-US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환경 구축</a:t>
              </a:r>
            </a:p>
          </p:txBody>
        </p:sp>
        <p:sp>
          <p:nvSpPr>
            <p:cNvPr id="126" name="순서도: 수행의 시작/종료 125"/>
            <p:cNvSpPr/>
            <p:nvPr/>
          </p:nvSpPr>
          <p:spPr bwMode="auto">
            <a:xfrm>
              <a:off x="1325235" y="4307273"/>
              <a:ext cx="1202107" cy="571262"/>
            </a:xfrm>
            <a:prstGeom prst="flowChartTerminator">
              <a:avLst/>
            </a:prstGeom>
            <a:solidFill>
              <a:srgbClr val="325656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ko-KR" altLang="en-US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선진 프로세스 </a:t>
              </a:r>
              <a:r>
                <a:rPr lang="ko-KR" altLang="en-US" sz="1000" b="1" dirty="0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도입</a:t>
              </a:r>
              <a:endParaRPr lang="en-US" altLang="ko-KR" sz="10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  <a:p>
              <a:r>
                <a:rPr lang="ko-KR" altLang="en-US" sz="1000" b="1" dirty="0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및  </a:t>
              </a:r>
              <a:r>
                <a:rPr lang="ko-KR" altLang="en-US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운영 </a:t>
              </a:r>
              <a:r>
                <a:rPr lang="ko-KR" altLang="en-US" sz="1000" b="1" dirty="0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효율성</a:t>
              </a:r>
              <a:endParaRPr lang="en-US" altLang="ko-KR" sz="10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  <a:p>
              <a:r>
                <a:rPr lang="ko-KR" altLang="en-US" sz="1000" b="1" dirty="0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확보</a:t>
              </a:r>
            </a:p>
          </p:txBody>
        </p:sp>
        <p:sp>
          <p:nvSpPr>
            <p:cNvPr id="127" name="AutoShape 42"/>
            <p:cNvSpPr>
              <a:spLocks noChangeArrowheads="1"/>
            </p:cNvSpPr>
            <p:nvPr/>
          </p:nvSpPr>
          <p:spPr bwMode="auto">
            <a:xfrm>
              <a:off x="5232400" y="4827588"/>
              <a:ext cx="1201738" cy="1577975"/>
            </a:xfrm>
            <a:prstGeom prst="roundRect">
              <a:avLst>
                <a:gd name="adj" fmla="val 4801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24568" tIns="24568" rIns="24568" bIns="24568"/>
            <a:lstStyle/>
            <a:p>
              <a:pPr marL="83793" indent="-83793" algn="just" defTabSz="798311">
                <a:lnSpc>
                  <a:spcPct val="130000"/>
                </a:lnSpc>
                <a:buClr>
                  <a:schemeClr val="tx1"/>
                </a:buClr>
                <a:buFontTx/>
                <a:buChar char="•"/>
                <a:defRPr/>
              </a:pPr>
              <a:endParaRPr lang="ko-KR" altLang="en-US" sz="800" b="1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28" name="순서도: 수행의 시작/종료 127"/>
            <p:cNvSpPr/>
            <p:nvPr/>
          </p:nvSpPr>
          <p:spPr bwMode="auto">
            <a:xfrm>
              <a:off x="5218118" y="4307273"/>
              <a:ext cx="1202107" cy="571262"/>
            </a:xfrm>
            <a:prstGeom prst="flowChartTerminator">
              <a:avLst/>
            </a:prstGeom>
            <a:solidFill>
              <a:srgbClr val="325656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ko-KR" altLang="en-US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산하 기관</a:t>
              </a:r>
              <a:endParaRPr lang="en-US" altLang="ko-KR" sz="1000" b="1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  <a:p>
              <a:r>
                <a:rPr lang="ko-KR" altLang="en-US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기반 시스템</a:t>
              </a:r>
              <a:endParaRPr lang="en-US" altLang="ko-KR" sz="1000" b="1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  <a:p>
              <a:r>
                <a:rPr lang="ko-KR" altLang="en-US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구축</a:t>
              </a:r>
            </a:p>
          </p:txBody>
        </p:sp>
        <p:sp>
          <p:nvSpPr>
            <p:cNvPr id="129" name="Rectangle 122"/>
            <p:cNvSpPr>
              <a:spLocks noChangeArrowheads="1"/>
            </p:cNvSpPr>
            <p:nvPr/>
          </p:nvSpPr>
          <p:spPr bwMode="auto">
            <a:xfrm>
              <a:off x="1403350" y="5095875"/>
              <a:ext cx="1044575" cy="11080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83793" indent="-83793" algn="l" defTabSz="798311">
                <a:lnSpc>
                  <a:spcPct val="110000"/>
                </a:lnSpc>
                <a:buFontTx/>
                <a:buChar char="•"/>
                <a:defRPr/>
              </a:pP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이미 다수의 기업에서 검증된 표준화된 프로세스를 참조하고</a:t>
              </a:r>
              <a:r>
                <a:rPr lang="en-US" altLang="ko-KR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,  </a:t>
              </a: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환경부의 </a:t>
              </a:r>
              <a:r>
                <a:rPr lang="ko-KR" altLang="en-US" sz="1100" spc="-96" dirty="0" err="1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객체별</a:t>
              </a: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  예산 체계 수립방안 제시</a:t>
              </a:r>
              <a:endParaRPr lang="en-US" altLang="ko-KR" sz="1100" spc="-96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endParaRPr>
            </a:p>
          </p:txBody>
        </p:sp>
        <p:sp>
          <p:nvSpPr>
            <p:cNvPr id="130" name="Rectangle 123"/>
            <p:cNvSpPr>
              <a:spLocks noChangeArrowheads="1"/>
            </p:cNvSpPr>
            <p:nvPr/>
          </p:nvSpPr>
          <p:spPr bwMode="auto">
            <a:xfrm>
              <a:off x="2700338" y="5095875"/>
              <a:ext cx="1042987" cy="11080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83793" indent="-83793" algn="l" defTabSz="798311">
                <a:lnSpc>
                  <a:spcPct val="110000"/>
                </a:lnSpc>
                <a:buFontTx/>
                <a:buChar char="•"/>
                <a:defRPr/>
              </a:pP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정보처리와 분석을 통한 의사결정 지원 방안 수립</a:t>
              </a:r>
              <a:endParaRPr lang="en-US" altLang="ko-KR" sz="1100" spc="-96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endParaRPr>
            </a:p>
            <a:p>
              <a:pPr marL="83793" indent="-83793" algn="l" defTabSz="798311">
                <a:lnSpc>
                  <a:spcPct val="110000"/>
                </a:lnSpc>
                <a:buFontTx/>
                <a:buChar char="•"/>
                <a:defRPr/>
              </a:pP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경영환경 변화에 능동적 대응이 가능한  계획 수립</a:t>
              </a:r>
            </a:p>
          </p:txBody>
        </p:sp>
        <p:sp>
          <p:nvSpPr>
            <p:cNvPr id="131" name="Rectangle 124"/>
            <p:cNvSpPr>
              <a:spLocks noChangeArrowheads="1"/>
            </p:cNvSpPr>
            <p:nvPr/>
          </p:nvSpPr>
          <p:spPr bwMode="auto">
            <a:xfrm>
              <a:off x="3995738" y="5091113"/>
              <a:ext cx="1044575" cy="12954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83793" indent="-83793" algn="l" defTabSz="798311">
                <a:lnSpc>
                  <a:spcPct val="110000"/>
                </a:lnSpc>
                <a:buFontTx/>
                <a:buChar char="•"/>
                <a:defRPr/>
              </a:pP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예산</a:t>
              </a:r>
              <a:r>
                <a:rPr lang="en-US" altLang="ko-KR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,</a:t>
              </a: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계획 대비 실적에 대한 관리를 통해 </a:t>
              </a:r>
              <a:r>
                <a:rPr lang="en-US" altLang="ko-KR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Plan-Do-See</a:t>
              </a: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의 경영</a:t>
              </a:r>
              <a:r>
                <a:rPr lang="en-US" altLang="ko-KR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 Cycle </a:t>
              </a: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완성</a:t>
              </a:r>
              <a:endParaRPr lang="en-US" altLang="ko-KR" sz="1100" spc="-96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endParaRPr>
            </a:p>
            <a:p>
              <a:pPr marL="83793" indent="-83793" algn="l" defTabSz="798311">
                <a:lnSpc>
                  <a:spcPct val="110000"/>
                </a:lnSpc>
                <a:buFontTx/>
                <a:buChar char="•"/>
                <a:defRPr/>
              </a:pP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개별 기관의 업무절차의 표준화로 업무 효율성 증대</a:t>
              </a:r>
              <a:endParaRPr lang="en-US" altLang="ko-KR" sz="1100" spc="-96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endParaRPr>
            </a:p>
          </p:txBody>
        </p:sp>
        <p:sp>
          <p:nvSpPr>
            <p:cNvPr id="132" name="Rectangle 125"/>
            <p:cNvSpPr>
              <a:spLocks noChangeArrowheads="1"/>
            </p:cNvSpPr>
            <p:nvPr/>
          </p:nvSpPr>
          <p:spPr bwMode="auto">
            <a:xfrm>
              <a:off x="5292725" y="5091113"/>
              <a:ext cx="1042988" cy="93102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0" tIns="0" rIns="0" bIns="0" anchor="t">
              <a:spAutoFit/>
            </a:bodyPr>
            <a:lstStyle/>
            <a:p>
              <a:pPr marL="83793" indent="-83793" algn="l" defTabSz="798311" latinLnBrk="0">
                <a:lnSpc>
                  <a:spcPct val="110000"/>
                </a:lnSpc>
                <a:buClr>
                  <a:schemeClr val="tx1"/>
                </a:buClr>
                <a:buFontTx/>
                <a:buChar char="•"/>
                <a:defRPr/>
              </a:pPr>
              <a:r>
                <a:rPr lang="ko-KR" altLang="en-US" sz="1100" spc="-96" dirty="0">
                  <a:latin typeface="산돌고딕 L" pitchFamily="18" charset="-127"/>
                  <a:ea typeface="산돌고딕 L" pitchFamily="18" charset="-127"/>
                </a:rPr>
                <a:t>환경부 표준  사업관리시스템</a:t>
              </a:r>
              <a:r>
                <a:rPr lang="en-US" altLang="ko-KR" sz="1100" spc="-96" dirty="0">
                  <a:latin typeface="산돌고딕 L" pitchFamily="18" charset="-127"/>
                  <a:ea typeface="산돌고딕 L" pitchFamily="18" charset="-127"/>
                </a:rPr>
                <a:t>  </a:t>
              </a:r>
              <a:r>
                <a:rPr lang="ko-KR" altLang="en-US" sz="1100" spc="-96" dirty="0">
                  <a:latin typeface="산돌고딕 L" pitchFamily="18" charset="-127"/>
                  <a:ea typeface="산돌고딕 L" pitchFamily="18" charset="-127"/>
                </a:rPr>
                <a:t>기반조성  계획  수립</a:t>
              </a:r>
              <a:endParaRPr lang="en-US" altLang="ko-KR" sz="1100" spc="-96" dirty="0">
                <a:latin typeface="산돌고딕 L" pitchFamily="18" charset="-127"/>
                <a:ea typeface="산돌고딕 L" pitchFamily="18" charset="-127"/>
              </a:endParaRPr>
            </a:p>
            <a:p>
              <a:pPr marL="83793" indent="-83793" algn="l" defTabSz="798311" latinLnBrk="0">
                <a:lnSpc>
                  <a:spcPct val="110000"/>
                </a:lnSpc>
                <a:buClr>
                  <a:schemeClr val="tx1"/>
                </a:buClr>
                <a:buFontTx/>
                <a:buChar char="•"/>
                <a:defRPr/>
              </a:pPr>
              <a:r>
                <a:rPr lang="en-US" altLang="ko-KR" sz="1100" spc="-96" dirty="0">
                  <a:latin typeface="산돌고딕 L" pitchFamily="18" charset="-127"/>
                  <a:ea typeface="산돌고딕 L" pitchFamily="18" charset="-127"/>
                </a:rPr>
                <a:t> </a:t>
              </a:r>
              <a:r>
                <a:rPr lang="ko-KR" altLang="en-US" sz="1100" spc="-96" dirty="0">
                  <a:latin typeface="산돌고딕 L" pitchFamily="18" charset="-127"/>
                  <a:ea typeface="산돌고딕 L" pitchFamily="18" charset="-127"/>
                </a:rPr>
                <a:t>최신 기술 적 용 및 연동의 용이성 고려</a:t>
              </a:r>
              <a:endParaRPr lang="en-US" altLang="ko-KR" sz="1100" spc="-96" dirty="0">
                <a:latin typeface="산돌고딕 L" pitchFamily="18" charset="-127"/>
                <a:ea typeface="산돌고딕 L" pitchFamily="18" charset="-127"/>
              </a:endParaRPr>
            </a:p>
          </p:txBody>
        </p:sp>
        <p:sp>
          <p:nvSpPr>
            <p:cNvPr id="133" name="AutoShape 42"/>
            <p:cNvSpPr>
              <a:spLocks noChangeArrowheads="1"/>
            </p:cNvSpPr>
            <p:nvPr/>
          </p:nvSpPr>
          <p:spPr bwMode="auto">
            <a:xfrm>
              <a:off x="6515100" y="4837113"/>
              <a:ext cx="1203325" cy="1576387"/>
            </a:xfrm>
            <a:prstGeom prst="roundRect">
              <a:avLst>
                <a:gd name="adj" fmla="val 4801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24568" tIns="24568" rIns="24568" bIns="24568"/>
            <a:lstStyle/>
            <a:p>
              <a:pPr marL="83793" indent="-83793" algn="just" defTabSz="798311">
                <a:lnSpc>
                  <a:spcPct val="130000"/>
                </a:lnSpc>
                <a:buClr>
                  <a:schemeClr val="tx1"/>
                </a:buClr>
                <a:buFontTx/>
                <a:buChar char="•"/>
              </a:pPr>
              <a:endParaRPr lang="ko-KR" altLang="en-US" sz="800" b="1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134" name="순서도: 수행의 시작/종료 133"/>
            <p:cNvSpPr/>
            <p:nvPr/>
          </p:nvSpPr>
          <p:spPr bwMode="auto">
            <a:xfrm>
              <a:off x="6510440" y="4293096"/>
              <a:ext cx="1202107" cy="571262"/>
            </a:xfrm>
            <a:prstGeom prst="flowChartTerminator">
              <a:avLst/>
            </a:prstGeom>
            <a:solidFill>
              <a:srgbClr val="325656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ko-KR" altLang="en-US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미래 성장 </a:t>
              </a:r>
              <a:endParaRPr lang="en-US" altLang="ko-KR" sz="1000" b="1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  <a:p>
              <a:r>
                <a:rPr lang="ko-KR" altLang="en-US" sz="1000" b="1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기반 마련</a:t>
              </a:r>
            </a:p>
          </p:txBody>
        </p:sp>
        <p:sp>
          <p:nvSpPr>
            <p:cNvPr id="135" name="Rectangle 122"/>
            <p:cNvSpPr>
              <a:spLocks noChangeArrowheads="1"/>
            </p:cNvSpPr>
            <p:nvPr/>
          </p:nvSpPr>
          <p:spPr bwMode="auto">
            <a:xfrm>
              <a:off x="6588125" y="5091113"/>
              <a:ext cx="1044575" cy="11176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83793" indent="-83793" algn="l" defTabSz="798311">
                <a:lnSpc>
                  <a:spcPct val="110000"/>
                </a:lnSpc>
                <a:buFontTx/>
                <a:buChar char="•"/>
                <a:defRPr/>
              </a:pP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국제회계기준</a:t>
              </a:r>
              <a:r>
                <a:rPr lang="en-US" altLang="ko-KR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(IFRS)</a:t>
              </a: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 등 변화하는 경영환경에 적극 대응 </a:t>
              </a:r>
              <a:endParaRPr lang="en-US" altLang="ko-KR" sz="1100" spc="-96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endParaRPr>
            </a:p>
            <a:p>
              <a:pPr marL="83793" indent="-83793" algn="l" defTabSz="798311">
                <a:lnSpc>
                  <a:spcPct val="110000"/>
                </a:lnSpc>
                <a:buFontTx/>
                <a:buChar char="•"/>
                <a:defRPr/>
              </a:pP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투자</a:t>
              </a:r>
              <a:r>
                <a:rPr lang="en-US" altLang="ko-KR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/</a:t>
              </a: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출연</a:t>
              </a:r>
              <a:r>
                <a:rPr lang="en-US" altLang="ko-KR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/</a:t>
              </a:r>
              <a:r>
                <a:rPr lang="ko-KR" altLang="en-US" sz="1100" spc="-96" dirty="0">
                  <a:solidFill>
                    <a:srgbClr val="000000"/>
                  </a:solidFill>
                  <a:latin typeface="산돌고딕 L" pitchFamily="18" charset="-127"/>
                  <a:ea typeface="산돌고딕 L" pitchFamily="18" charset="-127"/>
                </a:rPr>
                <a:t>민간위탁 기관의 통합  시스템의 기반 마련</a:t>
              </a:r>
              <a:endParaRPr lang="en-US" altLang="ko-KR" sz="1100" spc="-96" dirty="0">
                <a:solidFill>
                  <a:srgbClr val="000000"/>
                </a:solidFill>
                <a:latin typeface="산돌고딕 L" pitchFamily="18" charset="-127"/>
                <a:ea typeface="산돌고딕 L" pitchFamily="18" charset="-127"/>
              </a:endParaRPr>
            </a:p>
          </p:txBody>
        </p:sp>
      </p:grpSp>
      <p:sp>
        <p:nvSpPr>
          <p:cNvPr id="74" name="제목 1"/>
          <p:cNvSpPr txBox="1">
            <a:spLocks/>
          </p:cNvSpPr>
          <p:nvPr/>
        </p:nvSpPr>
        <p:spPr bwMode="auto">
          <a:xfrm>
            <a:off x="-1" y="533400"/>
            <a:ext cx="427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2pPr>
            <a:lvl3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3pPr>
            <a:lvl4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4pPr>
            <a:lvl5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5pPr>
            <a:lvl6pPr marL="4572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l"/>
            <a:r>
              <a:rPr lang="ko-KR" altLang="en-US" dirty="0"/>
              <a:t>전략과제 및 하수도 정보화 핵심성공요소 도출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8" name="Rectangle 106"/>
          <p:cNvSpPr>
            <a:spLocks noChangeArrowheads="1"/>
          </p:cNvSpPr>
          <p:nvPr/>
        </p:nvSpPr>
        <p:spPr bwMode="auto">
          <a:xfrm>
            <a:off x="2362200" y="2438400"/>
            <a:ext cx="441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none" lIns="630000" tIns="46800" rIns="90000" bIns="46800" anchor="ctr"/>
          <a:lstStyle/>
          <a:p>
            <a:pPr algn="l">
              <a:defRPr/>
            </a:pPr>
            <a:r>
              <a:rPr lang="en-US" altLang="ko-KR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I-1. </a:t>
            </a:r>
            <a:r>
              <a:rPr lang="ko-KR" altLang="en-US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사업방향 분석의 체계</a:t>
            </a:r>
          </a:p>
        </p:txBody>
      </p:sp>
      <p:sp>
        <p:nvSpPr>
          <p:cNvPr id="69739" name="Rectangle 107"/>
          <p:cNvSpPr>
            <a:spLocks noChangeArrowheads="1"/>
          </p:cNvSpPr>
          <p:nvPr/>
        </p:nvSpPr>
        <p:spPr bwMode="auto">
          <a:xfrm>
            <a:off x="2362200" y="3200400"/>
            <a:ext cx="441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none" lIns="630000" tIns="46800" rIns="90000" bIns="46800" anchor="ctr"/>
          <a:lstStyle/>
          <a:p>
            <a:pPr algn="l">
              <a:defRPr/>
            </a:pPr>
            <a:r>
              <a:rPr lang="en-US" altLang="ko-KR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I-2. </a:t>
            </a:r>
            <a:r>
              <a:rPr lang="ko-KR" altLang="en-US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사업환경의 이해 </a:t>
            </a:r>
          </a:p>
        </p:txBody>
      </p:sp>
      <p:sp>
        <p:nvSpPr>
          <p:cNvPr id="69740" name="Rectangle 108"/>
          <p:cNvSpPr>
            <a:spLocks noChangeArrowheads="1"/>
          </p:cNvSpPr>
          <p:nvPr/>
        </p:nvSpPr>
        <p:spPr bwMode="auto">
          <a:xfrm>
            <a:off x="2362200" y="3962400"/>
            <a:ext cx="441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none" lIns="630000" tIns="46800" rIns="90000" bIns="46800" anchor="ctr"/>
          <a:lstStyle/>
          <a:p>
            <a:pPr algn="l">
              <a:defRPr/>
            </a:pPr>
            <a:r>
              <a:rPr lang="en-US" altLang="ko-KR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I-3. </a:t>
            </a:r>
            <a:r>
              <a:rPr lang="ko-KR" altLang="en-US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전략과제 및 핵심성공요소 도출</a:t>
            </a:r>
          </a:p>
        </p:txBody>
      </p:sp>
      <p:sp>
        <p:nvSpPr>
          <p:cNvPr id="25605" name="Rectangle 109"/>
          <p:cNvSpPr>
            <a:spLocks noChangeArrowheads="1"/>
          </p:cNvSpPr>
          <p:nvPr/>
        </p:nvSpPr>
        <p:spPr bwMode="auto">
          <a:xfrm>
            <a:off x="2362200" y="4724400"/>
            <a:ext cx="4419600" cy="609600"/>
          </a:xfrm>
          <a:prstGeom prst="rect">
            <a:avLst/>
          </a:prstGeom>
          <a:gradFill rotWithShape="0">
            <a:gsLst>
              <a:gs pos="0">
                <a:srgbClr val="C4D4FC"/>
              </a:gs>
              <a:gs pos="50000">
                <a:srgbClr val="FFFFFF"/>
              </a:gs>
              <a:gs pos="100000">
                <a:srgbClr val="C4D4FC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7F97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lIns="630000" tIns="46800" rIns="90000" bIns="46800" anchor="ctr"/>
          <a:lstStyle/>
          <a:p>
            <a:pPr algn="l"/>
            <a:r>
              <a:rPr lang="en-US" altLang="ko-KR" sz="1600">
                <a:latin typeface="휴먼각진헤드라인" pitchFamily="18" charset="-127"/>
                <a:ea typeface="휴먼각진헤드라인" pitchFamily="18" charset="-127"/>
              </a:rPr>
              <a:t>I-4. </a:t>
            </a:r>
            <a:r>
              <a:rPr lang="ko-KR" altLang="en-US" sz="1600">
                <a:latin typeface="휴먼각진헤드라인" pitchFamily="18" charset="-127"/>
                <a:ea typeface="휴먼각진헤드라인" pitchFamily="18" charset="-127"/>
              </a:rPr>
              <a:t>정보화 전략 도출</a:t>
            </a:r>
          </a:p>
        </p:txBody>
      </p:sp>
      <p:sp>
        <p:nvSpPr>
          <p:cNvPr id="25606" name="Text Box 110"/>
          <p:cNvSpPr txBox="1">
            <a:spLocks noChangeArrowheads="1"/>
          </p:cNvSpPr>
          <p:nvPr/>
        </p:nvSpPr>
        <p:spPr bwMode="auto">
          <a:xfrm>
            <a:off x="2987675" y="12954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>
                <a:solidFill>
                  <a:srgbClr val="052E95"/>
                </a:solidFill>
                <a:latin typeface="(한)문화방송" pitchFamily="18" charset="-127"/>
                <a:ea typeface="(한)문화방송" pitchFamily="18" charset="-127"/>
              </a:rPr>
              <a:t>I. </a:t>
            </a:r>
            <a:r>
              <a:rPr lang="ko-KR" altLang="en-US" sz="2400">
                <a:solidFill>
                  <a:srgbClr val="052E95"/>
                </a:solidFill>
                <a:latin typeface="(한)문화방송" pitchFamily="18" charset="-127"/>
                <a:ea typeface="(한)문화방송" pitchFamily="18" charset="-127"/>
              </a:rPr>
              <a:t>사 업 방 향 확 인</a:t>
            </a:r>
          </a:p>
        </p:txBody>
      </p:sp>
      <p:sp>
        <p:nvSpPr>
          <p:cNvPr id="25607" name="Line 111"/>
          <p:cNvSpPr>
            <a:spLocks noChangeShapeType="1"/>
          </p:cNvSpPr>
          <p:nvPr/>
        </p:nvSpPr>
        <p:spPr bwMode="auto">
          <a:xfrm>
            <a:off x="2590800" y="1828800"/>
            <a:ext cx="3886200" cy="0"/>
          </a:xfrm>
          <a:prstGeom prst="line">
            <a:avLst/>
          </a:prstGeom>
          <a:noFill/>
          <a:ln w="12700">
            <a:solidFill>
              <a:srgbClr val="052E95"/>
            </a:solidFill>
            <a:round/>
            <a:headEnd/>
            <a:tailEnd type="none" w="sm" len="med"/>
          </a:ln>
          <a:effectLst>
            <a:prstShdw prst="shdw17" dist="17961" dir="2700000">
              <a:srgbClr val="031C5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5608" name="AutoShape 112"/>
          <p:cNvSpPr>
            <a:spLocks noChangeArrowheads="1"/>
          </p:cNvSpPr>
          <p:nvPr/>
        </p:nvSpPr>
        <p:spPr bwMode="auto">
          <a:xfrm rot="16200000" flipH="1">
            <a:off x="1754187" y="4722813"/>
            <a:ext cx="301625" cy="609600"/>
          </a:xfrm>
          <a:custGeom>
            <a:avLst/>
            <a:gdLst>
              <a:gd name="T0" fmla="*/ 3158949 w 21600"/>
              <a:gd name="T1" fmla="*/ 8602134 h 21600"/>
              <a:gd name="T2" fmla="*/ 2105971 w 21600"/>
              <a:gd name="T3" fmla="*/ 17204267 h 21600"/>
              <a:gd name="T4" fmla="*/ 1052979 w 21600"/>
              <a:gd name="T5" fmla="*/ 8602134 h 21600"/>
              <a:gd name="T6" fmla="*/ 210597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7A8FB"/>
          </a:solidFill>
          <a:ln>
            <a:noFill/>
          </a:ln>
          <a:effectLst>
            <a:prstShdw prst="shdw17" dist="17961" dir="2700000">
              <a:srgbClr val="516597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0651"/>
            <a:ext cx="1179233" cy="3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27"/>
          <p:cNvSpPr>
            <a:spLocks noChangeArrowheads="1"/>
          </p:cNvSpPr>
          <p:nvPr/>
        </p:nvSpPr>
        <p:spPr bwMode="auto">
          <a:xfrm>
            <a:off x="5708650" y="2514600"/>
            <a:ext cx="3048000" cy="388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8C59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628" name="AutoShape 1028"/>
          <p:cNvSpPr>
            <a:spLocks noChangeArrowheads="1"/>
          </p:cNvSpPr>
          <p:nvPr/>
        </p:nvSpPr>
        <p:spPr bwMode="auto">
          <a:xfrm>
            <a:off x="5943600" y="2590800"/>
            <a:ext cx="2578100" cy="685800"/>
          </a:xfrm>
          <a:prstGeom prst="roundRect">
            <a:avLst>
              <a:gd name="adj" fmla="val 12495"/>
            </a:avLst>
          </a:prstGeom>
          <a:solidFill>
            <a:srgbClr val="0058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  <a:ea typeface="+mn-ea"/>
              </a:rPr>
              <a:t>정보화의 미래상</a:t>
            </a:r>
          </a:p>
        </p:txBody>
      </p:sp>
      <p:sp>
        <p:nvSpPr>
          <p:cNvPr id="26629" name="AutoShape 1029"/>
          <p:cNvSpPr>
            <a:spLocks noChangeArrowheads="1"/>
          </p:cNvSpPr>
          <p:nvPr/>
        </p:nvSpPr>
        <p:spPr bwMode="auto">
          <a:xfrm>
            <a:off x="5943600" y="3352800"/>
            <a:ext cx="2578100" cy="685800"/>
          </a:xfrm>
          <a:prstGeom prst="roundRect">
            <a:avLst>
              <a:gd name="adj" fmla="val 12495"/>
            </a:avLst>
          </a:prstGeom>
          <a:solidFill>
            <a:srgbClr val="0058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ko-KR" altLang="en-US" sz="1400">
                <a:solidFill>
                  <a:schemeClr val="bg1"/>
                </a:solidFill>
                <a:latin typeface="+mn-ea"/>
                <a:ea typeface="+mn-ea"/>
              </a:rPr>
              <a:t>비전 달성을 위한 </a:t>
            </a:r>
          </a:p>
          <a:p>
            <a:r>
              <a:rPr lang="ko-KR" altLang="en-US" sz="1400">
                <a:solidFill>
                  <a:schemeClr val="bg1"/>
                </a:solidFill>
                <a:latin typeface="+mn-ea"/>
                <a:ea typeface="+mn-ea"/>
              </a:rPr>
              <a:t>정보화 추진목표</a:t>
            </a:r>
          </a:p>
        </p:txBody>
      </p:sp>
      <p:sp>
        <p:nvSpPr>
          <p:cNvPr id="26630" name="AutoShape 1030"/>
          <p:cNvSpPr>
            <a:spLocks noChangeArrowheads="1"/>
          </p:cNvSpPr>
          <p:nvPr/>
        </p:nvSpPr>
        <p:spPr bwMode="auto">
          <a:xfrm>
            <a:off x="5943600" y="4114800"/>
            <a:ext cx="2578100" cy="685800"/>
          </a:xfrm>
          <a:prstGeom prst="roundRect">
            <a:avLst>
              <a:gd name="adj" fmla="val 12495"/>
            </a:avLst>
          </a:prstGeom>
          <a:solidFill>
            <a:srgbClr val="0058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ko-KR" altLang="en-US" sz="1400">
                <a:solidFill>
                  <a:schemeClr val="bg1"/>
                </a:solidFill>
                <a:latin typeface="+mn-ea"/>
                <a:ea typeface="+mn-ea"/>
              </a:rPr>
              <a:t>정보화 효과 극대화를 위한 </a:t>
            </a:r>
          </a:p>
          <a:p>
            <a:r>
              <a:rPr lang="ko-KR" altLang="en-US" sz="1400">
                <a:solidFill>
                  <a:schemeClr val="bg1"/>
                </a:solidFill>
                <a:latin typeface="+mn-ea"/>
                <a:ea typeface="+mn-ea"/>
              </a:rPr>
              <a:t>시스템 구현전략</a:t>
            </a:r>
          </a:p>
        </p:txBody>
      </p:sp>
      <p:sp>
        <p:nvSpPr>
          <p:cNvPr id="26631" name="AutoShape 1031"/>
          <p:cNvSpPr>
            <a:spLocks noChangeArrowheads="1"/>
          </p:cNvSpPr>
          <p:nvPr/>
        </p:nvSpPr>
        <p:spPr bwMode="auto">
          <a:xfrm>
            <a:off x="5943600" y="4876800"/>
            <a:ext cx="2578100" cy="685800"/>
          </a:xfrm>
          <a:prstGeom prst="roundRect">
            <a:avLst>
              <a:gd name="adj" fmla="val 12495"/>
            </a:avLst>
          </a:prstGeom>
          <a:solidFill>
            <a:srgbClr val="0058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latinLnBrk="0"/>
            <a:r>
              <a:rPr lang="ko-KR" altLang="en-US" sz="1400">
                <a:solidFill>
                  <a:schemeClr val="bg1"/>
                </a:solidFill>
                <a:latin typeface="+mn-ea"/>
                <a:ea typeface="+mn-ea"/>
              </a:rPr>
              <a:t>정보기술자원의 </a:t>
            </a:r>
          </a:p>
          <a:p>
            <a:pPr latinLnBrk="0"/>
            <a:r>
              <a:rPr lang="ko-KR" altLang="en-US" sz="1400">
                <a:solidFill>
                  <a:schemeClr val="bg1"/>
                </a:solidFill>
                <a:latin typeface="+mn-ea"/>
                <a:ea typeface="+mn-ea"/>
              </a:rPr>
              <a:t>효율적 운영 방향</a:t>
            </a:r>
          </a:p>
        </p:txBody>
      </p:sp>
      <p:sp>
        <p:nvSpPr>
          <p:cNvPr id="26632" name="AutoShape 1032"/>
          <p:cNvSpPr>
            <a:spLocks noChangeArrowheads="1"/>
          </p:cNvSpPr>
          <p:nvPr/>
        </p:nvSpPr>
        <p:spPr bwMode="auto">
          <a:xfrm>
            <a:off x="5943600" y="5638800"/>
            <a:ext cx="2578100" cy="685800"/>
          </a:xfrm>
          <a:prstGeom prst="roundRect">
            <a:avLst>
              <a:gd name="adj" fmla="val 12495"/>
            </a:avLst>
          </a:prstGeom>
          <a:solidFill>
            <a:srgbClr val="0058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latinLnBrk="0"/>
            <a:r>
              <a:rPr lang="ko-KR" altLang="en-US" sz="1400">
                <a:solidFill>
                  <a:schemeClr val="bg1"/>
                </a:solidFill>
                <a:latin typeface="+mn-ea"/>
                <a:ea typeface="+mn-ea"/>
              </a:rPr>
              <a:t>성공적인 정보화를 위한 주도조직과  사용자의 역할</a:t>
            </a:r>
          </a:p>
        </p:txBody>
      </p:sp>
      <p:sp>
        <p:nvSpPr>
          <p:cNvPr id="26633" name="Text Box 1033"/>
          <p:cNvSpPr txBox="1">
            <a:spLocks noChangeArrowheads="1"/>
          </p:cNvSpPr>
          <p:nvPr/>
        </p:nvSpPr>
        <p:spPr bwMode="auto">
          <a:xfrm>
            <a:off x="1954150" y="1808820"/>
            <a:ext cx="523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400" b="1" u="sng" dirty="0">
                <a:latin typeface="Times New Roman" pitchFamily="18" charset="0"/>
              </a:rPr>
              <a:t>하수도 정보화 비전 구성체계</a:t>
            </a:r>
            <a:endParaRPr lang="ko-KR" altLang="en-US" sz="2400" b="1" dirty="0">
              <a:latin typeface="Times New Roman" pitchFamily="18" charset="0"/>
            </a:endParaRPr>
          </a:p>
        </p:txBody>
      </p:sp>
      <p:grpSp>
        <p:nvGrpSpPr>
          <p:cNvPr id="26634" name="Group 1034"/>
          <p:cNvGrpSpPr>
            <a:grpSpLocks/>
          </p:cNvGrpSpPr>
          <p:nvPr/>
        </p:nvGrpSpPr>
        <p:grpSpPr bwMode="auto">
          <a:xfrm>
            <a:off x="381000" y="3270250"/>
            <a:ext cx="1600200" cy="844550"/>
            <a:chOff x="336" y="1015"/>
            <a:chExt cx="1163" cy="532"/>
          </a:xfrm>
        </p:grpSpPr>
        <p:sp>
          <p:nvSpPr>
            <p:cNvPr id="26661" name="Oval 1035"/>
            <p:cNvSpPr>
              <a:spLocks noChangeAspect="1" noChangeArrowheads="1"/>
            </p:cNvSpPr>
            <p:nvPr/>
          </p:nvSpPr>
          <p:spPr bwMode="auto">
            <a:xfrm>
              <a:off x="336" y="1015"/>
              <a:ext cx="1163" cy="532"/>
            </a:xfrm>
            <a:prstGeom prst="ellipse">
              <a:avLst/>
            </a:prstGeom>
            <a:gradFill rotWithShape="0">
              <a:gsLst>
                <a:gs pos="0">
                  <a:srgbClr val="808000"/>
                </a:gs>
                <a:gs pos="100000">
                  <a:srgbClr val="DDDDD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" tIns="46800" rIns="18000" bIns="46800" anchor="ctr"/>
            <a:lstStyle/>
            <a:p>
              <a:pPr>
                <a:lnSpc>
                  <a:spcPct val="120000"/>
                </a:lnSpc>
              </a:pPr>
              <a:endParaRPr lang="ko-KR" altLang="ko-KR">
                <a:latin typeface="Times New Roman" pitchFamily="18" charset="0"/>
              </a:endParaRPr>
            </a:p>
          </p:txBody>
        </p:sp>
        <p:sp>
          <p:nvSpPr>
            <p:cNvPr id="26662" name="Oval 1036"/>
            <p:cNvSpPr>
              <a:spLocks noChangeArrowheads="1"/>
            </p:cNvSpPr>
            <p:nvPr/>
          </p:nvSpPr>
          <p:spPr bwMode="auto">
            <a:xfrm>
              <a:off x="384" y="1056"/>
              <a:ext cx="1056" cy="44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8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" tIns="46800" rIns="18000" bIns="46800" anchor="ctr"/>
            <a:lstStyle/>
            <a:p>
              <a:pPr>
                <a:lnSpc>
                  <a:spcPct val="120000"/>
                </a:lnSpc>
              </a:pPr>
              <a:r>
                <a:rPr lang="ko-KR" altLang="en-US" dirty="0"/>
                <a:t>하수도의</a:t>
              </a:r>
              <a:endParaRPr lang="en-US" altLang="ko-KR" dirty="0"/>
            </a:p>
            <a:p>
              <a:pPr>
                <a:lnSpc>
                  <a:spcPct val="120000"/>
                </a:lnSpc>
              </a:pPr>
              <a:r>
                <a:rPr lang="ko-KR" altLang="en-US" dirty="0"/>
                <a:t>정보화 비전</a:t>
              </a:r>
            </a:p>
          </p:txBody>
        </p:sp>
      </p:grpSp>
      <p:grpSp>
        <p:nvGrpSpPr>
          <p:cNvPr id="26635" name="Group 1037"/>
          <p:cNvGrpSpPr>
            <a:grpSpLocks/>
          </p:cNvGrpSpPr>
          <p:nvPr/>
        </p:nvGrpSpPr>
        <p:grpSpPr bwMode="auto">
          <a:xfrm>
            <a:off x="381000" y="4876800"/>
            <a:ext cx="1600200" cy="844550"/>
            <a:chOff x="336" y="1015"/>
            <a:chExt cx="1163" cy="532"/>
          </a:xfrm>
        </p:grpSpPr>
        <p:sp>
          <p:nvSpPr>
            <p:cNvPr id="26659" name="Oval 1038"/>
            <p:cNvSpPr>
              <a:spLocks noChangeAspect="1" noChangeArrowheads="1"/>
            </p:cNvSpPr>
            <p:nvPr/>
          </p:nvSpPr>
          <p:spPr bwMode="auto">
            <a:xfrm>
              <a:off x="336" y="1015"/>
              <a:ext cx="1163" cy="532"/>
            </a:xfrm>
            <a:prstGeom prst="ellipse">
              <a:avLst/>
            </a:prstGeom>
            <a:gradFill rotWithShape="0">
              <a:gsLst>
                <a:gs pos="0">
                  <a:srgbClr val="808000"/>
                </a:gs>
                <a:gs pos="100000">
                  <a:srgbClr val="DDDDD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>
                <a:lnSpc>
                  <a:spcPct val="120000"/>
                </a:lnSpc>
              </a:pPr>
              <a:endParaRPr lang="ko-KR" altLang="ko-KR">
                <a:latin typeface="Times New Roman" pitchFamily="18" charset="0"/>
              </a:endParaRPr>
            </a:p>
          </p:txBody>
        </p:sp>
        <p:sp>
          <p:nvSpPr>
            <p:cNvPr id="26660" name="Oval 1039"/>
            <p:cNvSpPr>
              <a:spLocks noChangeArrowheads="1"/>
            </p:cNvSpPr>
            <p:nvPr/>
          </p:nvSpPr>
          <p:spPr bwMode="auto">
            <a:xfrm>
              <a:off x="384" y="1056"/>
              <a:ext cx="1056" cy="44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8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latinLnBrk="0">
                <a:lnSpc>
                  <a:spcPct val="120000"/>
                </a:lnSpc>
              </a:pPr>
              <a:r>
                <a:rPr lang="ko-KR" altLang="en-US">
                  <a:latin typeface="Times New Roman" pitchFamily="18" charset="0"/>
                </a:rPr>
                <a:t>정보기술의 운영방안</a:t>
              </a:r>
            </a:p>
          </p:txBody>
        </p:sp>
      </p:grpSp>
      <p:sp>
        <p:nvSpPr>
          <p:cNvPr id="26636" name="Freeform 1040"/>
          <p:cNvSpPr>
            <a:spLocks/>
          </p:cNvSpPr>
          <p:nvPr/>
        </p:nvSpPr>
        <p:spPr bwMode="auto">
          <a:xfrm>
            <a:off x="2057400" y="2514600"/>
            <a:ext cx="209550" cy="2362200"/>
          </a:xfrm>
          <a:custGeom>
            <a:avLst/>
            <a:gdLst>
              <a:gd name="T0" fmla="*/ 75604677 w 528"/>
              <a:gd name="T1" fmla="*/ 0 h 1248"/>
              <a:gd name="T2" fmla="*/ 0 w 528"/>
              <a:gd name="T3" fmla="*/ 0 h 1248"/>
              <a:gd name="T4" fmla="*/ 0 w 528"/>
              <a:gd name="T5" fmla="*/ 2147483647 h 1248"/>
              <a:gd name="T6" fmla="*/ 83165143 w 528"/>
              <a:gd name="T7" fmla="*/ 2147483647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1248"/>
              <a:gd name="T14" fmla="*/ 528 w 528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1248">
                <a:moveTo>
                  <a:pt x="480" y="0"/>
                </a:moveTo>
                <a:lnTo>
                  <a:pt x="0" y="0"/>
                </a:lnTo>
                <a:lnTo>
                  <a:pt x="0" y="1248"/>
                </a:lnTo>
                <a:lnTo>
                  <a:pt x="528" y="1248"/>
                </a:lnTo>
              </a:path>
            </a:pathLst>
          </a:custGeom>
          <a:noFill/>
          <a:ln w="28575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6637" name="Freeform 1041"/>
          <p:cNvSpPr>
            <a:spLocks/>
          </p:cNvSpPr>
          <p:nvPr/>
        </p:nvSpPr>
        <p:spPr bwMode="auto">
          <a:xfrm>
            <a:off x="2057400" y="4953000"/>
            <a:ext cx="228600" cy="1371600"/>
          </a:xfrm>
          <a:custGeom>
            <a:avLst/>
            <a:gdLst>
              <a:gd name="T0" fmla="*/ 89975733 w 528"/>
              <a:gd name="T1" fmla="*/ 0 h 1248"/>
              <a:gd name="T2" fmla="*/ 0 w 528"/>
              <a:gd name="T3" fmla="*/ 0 h 1248"/>
              <a:gd name="T4" fmla="*/ 0 w 528"/>
              <a:gd name="T5" fmla="*/ 1507441114 h 1248"/>
              <a:gd name="T6" fmla="*/ 98973390 w 528"/>
              <a:gd name="T7" fmla="*/ 1507441114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1248"/>
              <a:gd name="T14" fmla="*/ 528 w 528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1248">
                <a:moveTo>
                  <a:pt x="480" y="0"/>
                </a:moveTo>
                <a:lnTo>
                  <a:pt x="0" y="0"/>
                </a:lnTo>
                <a:lnTo>
                  <a:pt x="0" y="1248"/>
                </a:lnTo>
                <a:lnTo>
                  <a:pt x="528" y="1248"/>
                </a:lnTo>
              </a:path>
            </a:pathLst>
          </a:custGeom>
          <a:noFill/>
          <a:ln w="28575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6638" name="Text Box 1042"/>
          <p:cNvSpPr txBox="1">
            <a:spLocks noChangeArrowheads="1"/>
          </p:cNvSpPr>
          <p:nvPr/>
        </p:nvSpPr>
        <p:spPr bwMode="auto">
          <a:xfrm>
            <a:off x="7146925" y="76200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I-4. </a:t>
            </a:r>
            <a:r>
              <a:rPr lang="ko-KR" altLang="en-US" sz="1400" b="1" dirty="0">
                <a:latin typeface="궁서" pitchFamily="18" charset="-127"/>
                <a:ea typeface="궁서" pitchFamily="18" charset="-127"/>
              </a:rPr>
              <a:t>정보화 전략 도출</a:t>
            </a:r>
          </a:p>
        </p:txBody>
      </p:sp>
      <p:sp>
        <p:nvSpPr>
          <p:cNvPr id="26640" name="AutoShape 1044"/>
          <p:cNvSpPr>
            <a:spLocks noChangeArrowheads="1"/>
          </p:cNvSpPr>
          <p:nvPr/>
        </p:nvSpPr>
        <p:spPr bwMode="auto">
          <a:xfrm>
            <a:off x="2209800" y="2514600"/>
            <a:ext cx="3124200" cy="3810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endParaRPr lang="ko-KR" altLang="en-US"/>
          </a:p>
        </p:txBody>
      </p:sp>
      <p:sp>
        <p:nvSpPr>
          <p:cNvPr id="26641" name="Line 1045"/>
          <p:cNvSpPr>
            <a:spLocks noChangeShapeType="1"/>
          </p:cNvSpPr>
          <p:nvPr/>
        </p:nvSpPr>
        <p:spPr bwMode="auto">
          <a:xfrm>
            <a:off x="2514600" y="5638800"/>
            <a:ext cx="2514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6642" name="Rectangle 1046"/>
          <p:cNvSpPr>
            <a:spLocks noChangeArrowheads="1"/>
          </p:cNvSpPr>
          <p:nvPr/>
        </p:nvSpPr>
        <p:spPr bwMode="auto">
          <a:xfrm>
            <a:off x="3521075" y="3048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>
                <a:latin typeface="Times New Roman" pitchFamily="18" charset="0"/>
              </a:rPr>
              <a:t>IT</a:t>
            </a:r>
          </a:p>
          <a:p>
            <a:pPr defTabSz="762000" latinLnBrk="0"/>
            <a:r>
              <a:rPr lang="ko-KR" altLang="en-US">
                <a:latin typeface="Times New Roman" pitchFamily="18" charset="0"/>
              </a:rPr>
              <a:t>비전</a:t>
            </a:r>
          </a:p>
        </p:txBody>
      </p:sp>
      <p:sp>
        <p:nvSpPr>
          <p:cNvPr id="26643" name="Rectangle 1047"/>
          <p:cNvSpPr>
            <a:spLocks noChangeArrowheads="1"/>
          </p:cNvSpPr>
          <p:nvPr/>
        </p:nvSpPr>
        <p:spPr bwMode="auto">
          <a:xfrm>
            <a:off x="3521075" y="44196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ko-KR" altLang="en-US">
                <a:latin typeface="Times New Roman" pitchFamily="18" charset="0"/>
              </a:rPr>
              <a:t>추진</a:t>
            </a:r>
          </a:p>
          <a:p>
            <a:pPr defTabSz="762000" latinLnBrk="0"/>
            <a:r>
              <a:rPr lang="ko-KR" altLang="en-US">
                <a:latin typeface="Times New Roman" pitchFamily="18" charset="0"/>
              </a:rPr>
              <a:t>전략</a:t>
            </a:r>
          </a:p>
        </p:txBody>
      </p:sp>
      <p:sp>
        <p:nvSpPr>
          <p:cNvPr id="26644" name="Rectangle 1048"/>
          <p:cNvSpPr>
            <a:spLocks noChangeArrowheads="1"/>
          </p:cNvSpPr>
          <p:nvPr/>
        </p:nvSpPr>
        <p:spPr bwMode="auto">
          <a:xfrm>
            <a:off x="3368675" y="5105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>
                <a:latin typeface="Times New Roman" pitchFamily="18" charset="0"/>
              </a:rPr>
              <a:t>IT</a:t>
            </a:r>
          </a:p>
          <a:p>
            <a:pPr defTabSz="762000" latinLnBrk="0"/>
            <a:r>
              <a:rPr lang="ko-KR" altLang="en-US">
                <a:latin typeface="Times New Roman" pitchFamily="18" charset="0"/>
              </a:rPr>
              <a:t>운영방향</a:t>
            </a:r>
          </a:p>
        </p:txBody>
      </p:sp>
      <p:sp>
        <p:nvSpPr>
          <p:cNvPr id="26645" name="Rectangle 1049"/>
          <p:cNvSpPr>
            <a:spLocks noChangeArrowheads="1"/>
          </p:cNvSpPr>
          <p:nvPr/>
        </p:nvSpPr>
        <p:spPr bwMode="auto">
          <a:xfrm>
            <a:off x="3292475" y="57912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ko-KR" altLang="en-US">
                <a:latin typeface="Times New Roman" pitchFamily="18" charset="0"/>
              </a:rPr>
              <a:t>정보화조직</a:t>
            </a:r>
          </a:p>
          <a:p>
            <a:pPr defTabSz="762000" latinLnBrk="0"/>
            <a:r>
              <a:rPr lang="en-US" altLang="ko-KR">
                <a:latin typeface="Times New Roman" pitchFamily="18" charset="0"/>
              </a:rPr>
              <a:t>Mission</a:t>
            </a:r>
          </a:p>
        </p:txBody>
      </p:sp>
      <p:sp>
        <p:nvSpPr>
          <p:cNvPr id="26646" name="Rectangle 1050"/>
          <p:cNvSpPr>
            <a:spLocks noChangeArrowheads="1"/>
          </p:cNvSpPr>
          <p:nvPr/>
        </p:nvSpPr>
        <p:spPr bwMode="auto">
          <a:xfrm>
            <a:off x="3521075" y="3733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ko-KR" altLang="en-US" dirty="0">
                <a:latin typeface="Times New Roman" pitchFamily="18" charset="0"/>
              </a:rPr>
              <a:t>추진</a:t>
            </a:r>
          </a:p>
          <a:p>
            <a:pPr defTabSz="762000" latinLnBrk="0"/>
            <a:r>
              <a:rPr lang="ko-KR" altLang="en-US" dirty="0">
                <a:latin typeface="Times New Roman" pitchFamily="18" charset="0"/>
              </a:rPr>
              <a:t>목표</a:t>
            </a:r>
          </a:p>
        </p:txBody>
      </p:sp>
      <p:sp>
        <p:nvSpPr>
          <p:cNvPr id="26647" name="Line 1051"/>
          <p:cNvSpPr>
            <a:spLocks noChangeShapeType="1"/>
          </p:cNvSpPr>
          <p:nvPr/>
        </p:nvSpPr>
        <p:spPr bwMode="auto">
          <a:xfrm>
            <a:off x="3352800" y="3581400"/>
            <a:ext cx="8382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6648" name="Line 1052"/>
          <p:cNvSpPr>
            <a:spLocks noChangeShapeType="1"/>
          </p:cNvSpPr>
          <p:nvPr/>
        </p:nvSpPr>
        <p:spPr bwMode="auto">
          <a:xfrm>
            <a:off x="2792413" y="4953000"/>
            <a:ext cx="1958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6649" name="Line 1053"/>
          <p:cNvSpPr>
            <a:spLocks noChangeShapeType="1"/>
          </p:cNvSpPr>
          <p:nvPr/>
        </p:nvSpPr>
        <p:spPr bwMode="auto">
          <a:xfrm>
            <a:off x="3048000" y="4267200"/>
            <a:ext cx="1447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6650" name="Line 1054"/>
          <p:cNvSpPr>
            <a:spLocks noChangeShapeType="1"/>
          </p:cNvSpPr>
          <p:nvPr/>
        </p:nvSpPr>
        <p:spPr bwMode="auto">
          <a:xfrm>
            <a:off x="4184650" y="2971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651" name="Line 1055"/>
          <p:cNvSpPr>
            <a:spLocks noChangeShapeType="1"/>
          </p:cNvSpPr>
          <p:nvPr/>
        </p:nvSpPr>
        <p:spPr bwMode="auto">
          <a:xfrm>
            <a:off x="4495800" y="36576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652" name="Line 1056"/>
          <p:cNvSpPr>
            <a:spLocks noChangeShapeType="1"/>
          </p:cNvSpPr>
          <p:nvPr/>
        </p:nvSpPr>
        <p:spPr bwMode="auto">
          <a:xfrm>
            <a:off x="4876800" y="44196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653" name="Line 1057"/>
          <p:cNvSpPr>
            <a:spLocks noChangeShapeType="1"/>
          </p:cNvSpPr>
          <p:nvPr/>
        </p:nvSpPr>
        <p:spPr bwMode="auto">
          <a:xfrm>
            <a:off x="5181600" y="5181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654" name="Line 1058"/>
          <p:cNvSpPr>
            <a:spLocks noChangeShapeType="1"/>
          </p:cNvSpPr>
          <p:nvPr/>
        </p:nvSpPr>
        <p:spPr bwMode="auto">
          <a:xfrm>
            <a:off x="5410200" y="5943600"/>
            <a:ext cx="5270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655" name="Line 1059"/>
          <p:cNvSpPr>
            <a:spLocks noChangeShapeType="1"/>
          </p:cNvSpPr>
          <p:nvPr/>
        </p:nvSpPr>
        <p:spPr bwMode="auto">
          <a:xfrm flipV="1">
            <a:off x="4191000" y="3200400"/>
            <a:ext cx="304800" cy="381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6656" name="Line 1060"/>
          <p:cNvSpPr>
            <a:spLocks noChangeShapeType="1"/>
          </p:cNvSpPr>
          <p:nvPr/>
        </p:nvSpPr>
        <p:spPr bwMode="auto">
          <a:xfrm flipV="1">
            <a:off x="4495800" y="3886200"/>
            <a:ext cx="3048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6657" name="Line 1061"/>
          <p:cNvSpPr>
            <a:spLocks noChangeShapeType="1"/>
          </p:cNvSpPr>
          <p:nvPr/>
        </p:nvSpPr>
        <p:spPr bwMode="auto">
          <a:xfrm flipV="1">
            <a:off x="4787900" y="4559300"/>
            <a:ext cx="3048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26658" name="Line 1062"/>
          <p:cNvSpPr>
            <a:spLocks noChangeShapeType="1"/>
          </p:cNvSpPr>
          <p:nvPr/>
        </p:nvSpPr>
        <p:spPr bwMode="auto">
          <a:xfrm flipV="1">
            <a:off x="5029200" y="5257800"/>
            <a:ext cx="3048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39" name="Rectangle 2088"/>
          <p:cNvSpPr txBox="1">
            <a:spLocks noChangeArrowheads="1"/>
          </p:cNvSpPr>
          <p:nvPr/>
        </p:nvSpPr>
        <p:spPr bwMode="auto">
          <a:xfrm>
            <a:off x="0" y="990600"/>
            <a:ext cx="9144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"/>
            </a:pPr>
            <a:r>
              <a:rPr lang="ko-KR" altLang="en-US" dirty="0"/>
              <a:t>하수도 정보화 비전 </a:t>
            </a:r>
            <a:r>
              <a:rPr lang="ko-KR" altLang="en-US" dirty="0" smtClean="0"/>
              <a:t>구성체계는 </a:t>
            </a:r>
            <a:r>
              <a:rPr lang="ko-KR" altLang="en-US" dirty="0"/>
              <a:t>다음의 </a:t>
            </a:r>
            <a:r>
              <a:rPr lang="en-US" altLang="ko-KR" dirty="0" smtClean="0"/>
              <a:t>5 </a:t>
            </a:r>
            <a:r>
              <a:rPr lang="ko-KR" altLang="en-US" dirty="0"/>
              <a:t>단계로 </a:t>
            </a:r>
            <a:r>
              <a:rPr lang="ko-KR" altLang="en-US" dirty="0" smtClean="0"/>
              <a:t>구성됨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40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4.1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정보화 비전 구성체계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963604" y="2514600"/>
            <a:ext cx="3784860" cy="3733800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787400" y="2514600"/>
            <a:ext cx="3581400" cy="3733800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5461000" y="2819400"/>
            <a:ext cx="2855416" cy="565150"/>
          </a:xfrm>
          <a:prstGeom prst="roundRect">
            <a:avLst>
              <a:gd name="adj" fmla="val 12495"/>
            </a:avLst>
          </a:prstGeom>
          <a:solidFill>
            <a:srgbClr val="FFFFCC"/>
          </a:solidFill>
          <a:ln>
            <a:noFill/>
          </a:ln>
          <a:effectLst>
            <a:prstShdw prst="shdw17" dist="53882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>
            <a:off x="1117600" y="2830513"/>
            <a:ext cx="2997200" cy="565150"/>
          </a:xfrm>
          <a:prstGeom prst="roundRect">
            <a:avLst>
              <a:gd name="adj" fmla="val 12495"/>
            </a:avLst>
          </a:prstGeom>
          <a:solidFill>
            <a:srgbClr val="FFFFCC"/>
          </a:solidFill>
          <a:ln>
            <a:noFill/>
          </a:ln>
          <a:effectLst>
            <a:prstShdw prst="shdw17" dist="53882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1380573" y="2960688"/>
            <a:ext cx="2651367" cy="34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876" tIns="43876" rIns="43876" bIns="43876" anchor="ctr"/>
          <a:lstStyle/>
          <a:p>
            <a:pPr latinLnBrk="0">
              <a:lnSpc>
                <a:spcPct val="90000"/>
              </a:lnSpc>
              <a:spcBef>
                <a:spcPct val="20000"/>
              </a:spcBef>
            </a:pPr>
            <a:r>
              <a:rPr kumimoji="0" lang="ko-KR" altLang="en-US" sz="1600" dirty="0">
                <a:solidFill>
                  <a:srgbClr val="002060"/>
                </a:solidFill>
                <a:latin typeface="산돌고딕B" pitchFamily="50" charset="-127"/>
                <a:ea typeface="산돌고딕B" pitchFamily="50" charset="-127"/>
              </a:rPr>
              <a:t>정보화 </a:t>
            </a:r>
            <a:r>
              <a:rPr kumimoji="0" lang="ko-KR" altLang="en-US" sz="1600" dirty="0" smtClean="0">
                <a:solidFill>
                  <a:srgbClr val="002060"/>
                </a:solidFill>
                <a:latin typeface="산돌고딕B" pitchFamily="50" charset="-127"/>
                <a:ea typeface="산돌고딕B" pitchFamily="50" charset="-127"/>
              </a:rPr>
              <a:t>비전</a:t>
            </a:r>
            <a:endParaRPr kumimoji="0" lang="en-US" altLang="ko-KR" sz="1600" dirty="0">
              <a:solidFill>
                <a:srgbClr val="002060"/>
              </a:solidFill>
              <a:latin typeface="산돌고딕B" pitchFamily="50" charset="-127"/>
              <a:ea typeface="산돌고딕B" pitchFamily="50" charset="-127"/>
            </a:endParaRP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6430952" y="2960688"/>
            <a:ext cx="1165384" cy="31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876" tIns="43876" rIns="43876" bIns="43876" anchor="ctr"/>
          <a:lstStyle/>
          <a:p>
            <a:pPr latinLnBrk="0">
              <a:lnSpc>
                <a:spcPct val="90000"/>
              </a:lnSpc>
              <a:spcBef>
                <a:spcPct val="20000"/>
              </a:spcBef>
            </a:pPr>
            <a:r>
              <a:rPr kumimoji="0" lang="ko-KR" altLang="en-US" sz="1600" dirty="0">
                <a:solidFill>
                  <a:srgbClr val="002060"/>
                </a:solidFill>
                <a:latin typeface="산돌고딕B" pitchFamily="50" charset="-127"/>
                <a:ea typeface="산돌고딕B" pitchFamily="50" charset="-127"/>
              </a:rPr>
              <a:t>정보화 목표</a:t>
            </a:r>
          </a:p>
        </p:txBody>
      </p:sp>
      <p:sp>
        <p:nvSpPr>
          <p:cNvPr id="6155" name="AutoShape 12"/>
          <p:cNvSpPr>
            <a:spLocks noChangeArrowheads="1"/>
          </p:cNvSpPr>
          <p:nvPr/>
        </p:nvSpPr>
        <p:spPr bwMode="auto">
          <a:xfrm>
            <a:off x="5461000" y="3810000"/>
            <a:ext cx="2855416" cy="2127250"/>
          </a:xfrm>
          <a:prstGeom prst="roundRect">
            <a:avLst>
              <a:gd name="adj" fmla="val 6144"/>
            </a:avLst>
          </a:prstGeom>
          <a:solidFill>
            <a:srgbClr val="FFFFCC"/>
          </a:solidFill>
          <a:ln>
            <a:noFill/>
          </a:ln>
          <a:effectLst>
            <a:prstShdw prst="shdw17" dist="53882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56" name="AutoShape 13"/>
          <p:cNvSpPr>
            <a:spLocks noChangeArrowheads="1"/>
          </p:cNvSpPr>
          <p:nvPr/>
        </p:nvSpPr>
        <p:spPr bwMode="auto">
          <a:xfrm>
            <a:off x="1117600" y="3795713"/>
            <a:ext cx="2997200" cy="2127250"/>
          </a:xfrm>
          <a:prstGeom prst="roundRect">
            <a:avLst>
              <a:gd name="adj" fmla="val 6792"/>
            </a:avLst>
          </a:prstGeom>
          <a:solidFill>
            <a:srgbClr val="FFFFCC"/>
          </a:solidFill>
          <a:ln>
            <a:noFill/>
          </a:ln>
          <a:effectLst>
            <a:prstShdw prst="shdw17" dist="53882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6146" name="Object 14"/>
          <p:cNvGraphicFramePr>
            <a:graphicFrameLocks noChangeAspect="1"/>
          </p:cNvGraphicFramePr>
          <p:nvPr/>
        </p:nvGraphicFramePr>
        <p:xfrm>
          <a:off x="1219200" y="2895600"/>
          <a:ext cx="4508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클립" r:id="rId3" imgW="1815998" imgH="1732788" progId="MS_ClipArt_Gallery.2">
                  <p:embed/>
                </p:oleObj>
              </mc:Choice>
              <mc:Fallback>
                <p:oleObj name="클립" r:id="rId3" imgW="1815998" imgH="1732788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5600"/>
                        <a:ext cx="4508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5"/>
          <p:cNvGraphicFramePr>
            <a:graphicFrameLocks noChangeAspect="1"/>
          </p:cNvGraphicFramePr>
          <p:nvPr/>
        </p:nvGraphicFramePr>
        <p:xfrm>
          <a:off x="5562600" y="2895600"/>
          <a:ext cx="4286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클립" r:id="rId5" imgW="1725473" imgH="1823314" progId="MS_ClipArt_Gallery.2">
                  <p:embed/>
                </p:oleObj>
              </mc:Choice>
              <mc:Fallback>
                <p:oleObj name="클립" r:id="rId5" imgW="1725473" imgH="1823314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895600"/>
                        <a:ext cx="4286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8"/>
          <p:cNvSpPr txBox="1">
            <a:spLocks noChangeArrowheads="1"/>
          </p:cNvSpPr>
          <p:nvPr/>
        </p:nvSpPr>
        <p:spPr bwMode="auto">
          <a:xfrm>
            <a:off x="5436096" y="3965394"/>
            <a:ext cx="26082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185738" indent="-185738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40000"/>
              </a:spcBef>
              <a:spcAft>
                <a:spcPct val="50000"/>
              </a:spcAft>
              <a:buFontTx/>
              <a:buBlip>
                <a:blip r:embed="rId7"/>
              </a:buBlip>
            </a:pPr>
            <a:r>
              <a:rPr lang="ko-KR" altLang="en-US" b="1" dirty="0">
                <a:latin typeface="+mn-ea"/>
                <a:ea typeface="+mn-ea"/>
              </a:rPr>
              <a:t>하수도 업무의 효율화 및 투명성 확보</a:t>
            </a:r>
          </a:p>
          <a:p>
            <a:pPr algn="just" eaLnBrk="1" hangingPunct="1">
              <a:lnSpc>
                <a:spcPct val="130000"/>
              </a:lnSpc>
              <a:spcBef>
                <a:spcPct val="40000"/>
              </a:spcBef>
              <a:spcAft>
                <a:spcPct val="50000"/>
              </a:spcAft>
              <a:buFontTx/>
              <a:buBlip>
                <a:blip r:embed="rId7"/>
              </a:buBlip>
            </a:pPr>
            <a:r>
              <a:rPr lang="ko-KR" altLang="en-US" b="1" dirty="0">
                <a:latin typeface="+mn-ea"/>
                <a:ea typeface="+mn-ea"/>
              </a:rPr>
              <a:t>전자 정부 기반 확보</a:t>
            </a:r>
          </a:p>
          <a:p>
            <a:pPr algn="just" eaLnBrk="1" hangingPunct="1">
              <a:lnSpc>
                <a:spcPct val="130000"/>
              </a:lnSpc>
              <a:spcBef>
                <a:spcPct val="40000"/>
              </a:spcBef>
              <a:spcAft>
                <a:spcPct val="50000"/>
              </a:spcAft>
              <a:buFontTx/>
              <a:buBlip>
                <a:blip r:embed="rId7"/>
              </a:buBlip>
            </a:pPr>
            <a:r>
              <a:rPr lang="ko-KR" altLang="en-US" b="1" dirty="0">
                <a:latin typeface="+mn-ea"/>
                <a:ea typeface="+mn-ea"/>
              </a:rPr>
              <a:t>대 국민 서비스 향상</a:t>
            </a:r>
          </a:p>
        </p:txBody>
      </p:sp>
      <p:sp>
        <p:nvSpPr>
          <p:cNvPr id="6158" name="Text Box 19"/>
          <p:cNvSpPr txBox="1">
            <a:spLocks noChangeArrowheads="1"/>
          </p:cNvSpPr>
          <p:nvPr/>
        </p:nvSpPr>
        <p:spPr bwMode="auto">
          <a:xfrm>
            <a:off x="1955800" y="1905000"/>
            <a:ext cx="523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400" b="1" u="sng"/>
              <a:t>하수도 정보화 비전 및 목표</a:t>
            </a:r>
            <a:endParaRPr lang="ko-KR" altLang="en-US" sz="1400" b="1"/>
          </a:p>
        </p:txBody>
      </p:sp>
      <p:sp>
        <p:nvSpPr>
          <p:cNvPr id="6159" name="Text Box 20"/>
          <p:cNvSpPr txBox="1">
            <a:spLocks noChangeArrowheads="1"/>
          </p:cNvSpPr>
          <p:nvPr/>
        </p:nvSpPr>
        <p:spPr bwMode="auto">
          <a:xfrm>
            <a:off x="1079612" y="3920418"/>
            <a:ext cx="3200400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ko-KR"/>
            </a:defPPr>
            <a:lvl1pPr marL="185738" indent="-185738" algn="just" eaLnBrk="1" hangingPunct="1">
              <a:lnSpc>
                <a:spcPct val="110000"/>
              </a:lnSpc>
              <a:spcBef>
                <a:spcPct val="40000"/>
              </a:spcBef>
              <a:spcAft>
                <a:spcPct val="50000"/>
              </a:spcAft>
              <a:buFontTx/>
              <a:buBlip>
                <a:blip r:embed="rId7"/>
              </a:buBlip>
              <a:defRPr b="1">
                <a:solidFill>
                  <a:schemeClr val="accent2"/>
                </a:solidFill>
                <a:latin typeface="HY울릉도M" pitchFamily="18" charset="-127"/>
                <a:ea typeface="HY울릉도M" pitchFamily="18" charset="-127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>
              <a:lnSpc>
                <a:spcPct val="130000"/>
              </a:lnSpc>
            </a:pP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정보기술의 전략적 활용을 통해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하수도관련 계획의 작성지원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b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효율적인 검토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</a:p>
          <a:p>
            <a:pPr algn="l">
              <a:lnSpc>
                <a:spcPct val="130000"/>
              </a:lnSpc>
            </a:pP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신속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/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투명한 행정업무 지원과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업무효율 향상을 위한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하수도 정보화 시스템 구축</a:t>
            </a:r>
          </a:p>
        </p:txBody>
      </p:sp>
      <p:sp>
        <p:nvSpPr>
          <p:cNvPr id="6160" name="Text Box 24"/>
          <p:cNvSpPr txBox="1">
            <a:spLocks noChangeArrowheads="1"/>
          </p:cNvSpPr>
          <p:nvPr/>
        </p:nvSpPr>
        <p:spPr bwMode="auto">
          <a:xfrm>
            <a:off x="7146925" y="76200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I-4.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정보화 전략 도출</a:t>
            </a:r>
          </a:p>
        </p:txBody>
      </p:sp>
      <p:sp>
        <p:nvSpPr>
          <p:cNvPr id="20" name="Rectangle 2088"/>
          <p:cNvSpPr txBox="1">
            <a:spLocks noChangeArrowheads="1"/>
          </p:cNvSpPr>
          <p:nvPr/>
        </p:nvSpPr>
        <p:spPr bwMode="auto">
          <a:xfrm>
            <a:off x="0" y="990600"/>
            <a:ext cx="9144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"/>
            </a:pPr>
            <a:r>
              <a:rPr lang="ko-KR" altLang="en-US" dirty="0"/>
              <a:t>체계적이고 과학적인 정보화 수준 진단 평가를 통해 조직의 정보화 실태를 정확히 분석하고 취약점을 도출하여 하수도 정보화를 위한 비전 및 목표를 설정함</a:t>
            </a:r>
            <a:r>
              <a:rPr lang="en-US" altLang="ko-KR" dirty="0"/>
              <a:t>.</a:t>
            </a:r>
            <a:endParaRPr lang="ko-KR" altLang="en-US" dirty="0" smtClean="0"/>
          </a:p>
        </p:txBody>
      </p:sp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4.2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정보화 비전 및 추진 목표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7146925" y="76200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I-4.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정보화 전략 도출</a:t>
            </a:r>
          </a:p>
        </p:txBody>
      </p:sp>
      <p:sp>
        <p:nvSpPr>
          <p:cNvPr id="87048" name="Freeform 8"/>
          <p:cNvSpPr>
            <a:spLocks/>
          </p:cNvSpPr>
          <p:nvPr/>
        </p:nvSpPr>
        <p:spPr bwMode="auto">
          <a:xfrm>
            <a:off x="2895600" y="2438400"/>
            <a:ext cx="533400" cy="4038600"/>
          </a:xfrm>
          <a:custGeom>
            <a:avLst/>
            <a:gdLst>
              <a:gd name="T0" fmla="*/ 0 w 528"/>
              <a:gd name="T1" fmla="*/ 576 h 2544"/>
              <a:gd name="T2" fmla="*/ 528 w 528"/>
              <a:gd name="T3" fmla="*/ 0 h 2544"/>
              <a:gd name="T4" fmla="*/ 528 w 528"/>
              <a:gd name="T5" fmla="*/ 2544 h 2544"/>
              <a:gd name="T6" fmla="*/ 0 w 528"/>
              <a:gd name="T7" fmla="*/ 1920 h 2544"/>
              <a:gd name="T8" fmla="*/ 0 w 528"/>
              <a:gd name="T9" fmla="*/ 576 h 2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2544">
                <a:moveTo>
                  <a:pt x="0" y="576"/>
                </a:moveTo>
                <a:lnTo>
                  <a:pt x="528" y="0"/>
                </a:lnTo>
                <a:lnTo>
                  <a:pt x="528" y="2544"/>
                </a:lnTo>
                <a:lnTo>
                  <a:pt x="0" y="1920"/>
                </a:lnTo>
                <a:lnTo>
                  <a:pt x="0" y="576"/>
                </a:lnTo>
                <a:close/>
              </a:path>
            </a:pathLst>
          </a:cu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3581400" y="2438400"/>
            <a:ext cx="5181600" cy="4038600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0" name="Rectangle 26"/>
          <p:cNvSpPr>
            <a:spLocks noChangeArrowheads="1"/>
          </p:cNvSpPr>
          <p:nvPr/>
        </p:nvSpPr>
        <p:spPr bwMode="auto">
          <a:xfrm>
            <a:off x="3733800" y="2597150"/>
            <a:ext cx="962025" cy="755650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  <a:extLst/>
        </p:spPr>
        <p:txBody>
          <a:bodyPr wrap="none" lIns="43876" tIns="43876" rIns="43876" bIns="43876" anchor="ctr"/>
          <a:lstStyle/>
          <a:p>
            <a:pPr latinLnBrk="0">
              <a:lnSpc>
                <a:spcPct val="90000"/>
              </a:lnSpc>
              <a:spcBef>
                <a:spcPct val="20000"/>
              </a:spcBef>
            </a:pPr>
            <a:r>
              <a:rPr kumimoji="0" lang="ko-KR" altLang="en-US" sz="1600" dirty="0">
                <a:solidFill>
                  <a:schemeClr val="bg1"/>
                </a:solidFill>
                <a:latin typeface="산돌고딕B" pitchFamily="50" charset="-127"/>
                <a:ea typeface="산돌고딕B" pitchFamily="50" charset="-127"/>
              </a:rPr>
              <a:t>기획</a:t>
            </a:r>
          </a:p>
        </p:txBody>
      </p:sp>
      <p:sp>
        <p:nvSpPr>
          <p:cNvPr id="7181" name="Rectangle 27"/>
          <p:cNvSpPr>
            <a:spLocks noChangeArrowheads="1"/>
          </p:cNvSpPr>
          <p:nvPr/>
        </p:nvSpPr>
        <p:spPr bwMode="auto">
          <a:xfrm>
            <a:off x="3733800" y="3441700"/>
            <a:ext cx="962025" cy="657225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876" tIns="43876" rIns="43876" bIns="43876" anchor="ctr"/>
          <a:lstStyle/>
          <a:p>
            <a:pPr latinLnBrk="0">
              <a:lnSpc>
                <a:spcPct val="90000"/>
              </a:lnSpc>
              <a:spcBef>
                <a:spcPct val="20000"/>
              </a:spcBef>
            </a:pPr>
            <a:r>
              <a:rPr kumimoji="0" lang="ko-KR" altLang="en-US" sz="1600">
                <a:solidFill>
                  <a:schemeClr val="bg1"/>
                </a:solidFill>
                <a:latin typeface="산돌고딕B" pitchFamily="50" charset="-127"/>
                <a:ea typeface="산돌고딕B" pitchFamily="50" charset="-127"/>
              </a:rPr>
              <a:t>조직 문화</a:t>
            </a:r>
          </a:p>
        </p:txBody>
      </p:sp>
      <p:sp>
        <p:nvSpPr>
          <p:cNvPr id="7182" name="Rectangle 28"/>
          <p:cNvSpPr>
            <a:spLocks noChangeArrowheads="1"/>
          </p:cNvSpPr>
          <p:nvPr/>
        </p:nvSpPr>
        <p:spPr bwMode="auto">
          <a:xfrm>
            <a:off x="3733800" y="4157663"/>
            <a:ext cx="962025" cy="658812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876" tIns="43876" rIns="43876" bIns="43876" anchor="ctr"/>
          <a:lstStyle/>
          <a:p>
            <a:pPr latinLnBrk="0">
              <a:lnSpc>
                <a:spcPct val="90000"/>
              </a:lnSpc>
              <a:spcBef>
                <a:spcPct val="20000"/>
              </a:spcBef>
            </a:pPr>
            <a:r>
              <a:rPr kumimoji="0" lang="ko-KR" altLang="en-US" sz="1600" dirty="0" smtClean="0">
                <a:solidFill>
                  <a:schemeClr val="bg1"/>
                </a:solidFill>
                <a:latin typeface="산돌고딕B" pitchFamily="50" charset="-127"/>
                <a:ea typeface="산돌고딕B" pitchFamily="50" charset="-127"/>
              </a:rPr>
              <a:t>조직</a:t>
            </a:r>
            <a:endParaRPr kumimoji="0" lang="en-US" altLang="ko-KR" sz="1600" dirty="0" smtClean="0">
              <a:solidFill>
                <a:schemeClr val="bg1"/>
              </a:solidFill>
              <a:latin typeface="산돌고딕B" pitchFamily="50" charset="-127"/>
              <a:ea typeface="산돌고딕B" pitchFamily="50" charset="-127"/>
            </a:endParaRPr>
          </a:p>
          <a:p>
            <a:pPr latinLnBrk="0">
              <a:lnSpc>
                <a:spcPct val="90000"/>
              </a:lnSpc>
              <a:spcBef>
                <a:spcPct val="20000"/>
              </a:spcBef>
            </a:pPr>
            <a:r>
              <a:rPr kumimoji="0" lang="ko-KR" altLang="en-US" sz="1600" dirty="0" smtClean="0">
                <a:solidFill>
                  <a:schemeClr val="bg1"/>
                </a:solidFill>
                <a:latin typeface="산돌고딕B" pitchFamily="50" charset="-127"/>
                <a:ea typeface="산돌고딕B" pitchFamily="50" charset="-127"/>
              </a:rPr>
              <a:t>관리체계</a:t>
            </a:r>
            <a:endParaRPr kumimoji="0" lang="ko-KR" altLang="en-US" sz="1600" dirty="0">
              <a:solidFill>
                <a:schemeClr val="bg1"/>
              </a:solidFill>
              <a:latin typeface="산돌고딕B" pitchFamily="50" charset="-127"/>
              <a:ea typeface="산돌고딕B" pitchFamily="50" charset="-127"/>
            </a:endParaRPr>
          </a:p>
        </p:txBody>
      </p:sp>
      <p:sp>
        <p:nvSpPr>
          <p:cNvPr id="7183" name="Rectangle 29"/>
          <p:cNvSpPr>
            <a:spLocks noChangeArrowheads="1"/>
          </p:cNvSpPr>
          <p:nvPr/>
        </p:nvSpPr>
        <p:spPr bwMode="auto">
          <a:xfrm>
            <a:off x="3733800" y="4900613"/>
            <a:ext cx="962025" cy="657225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876" tIns="43876" rIns="43876" bIns="43876" anchor="ctr"/>
          <a:lstStyle/>
          <a:p>
            <a:pPr latinLnBrk="0">
              <a:lnSpc>
                <a:spcPct val="90000"/>
              </a:lnSpc>
              <a:spcBef>
                <a:spcPct val="20000"/>
              </a:spcBef>
            </a:pPr>
            <a:r>
              <a:rPr kumimoji="0" lang="ko-KR" altLang="en-US" sz="1600">
                <a:solidFill>
                  <a:schemeClr val="bg1"/>
                </a:solidFill>
                <a:latin typeface="산돌고딕B" pitchFamily="50" charset="-127"/>
                <a:ea typeface="산돌고딕B" pitchFamily="50" charset="-127"/>
              </a:rPr>
              <a:t>응용시스템</a:t>
            </a:r>
          </a:p>
        </p:txBody>
      </p:sp>
      <p:sp>
        <p:nvSpPr>
          <p:cNvPr id="7184" name="Rectangle 30"/>
          <p:cNvSpPr>
            <a:spLocks noChangeArrowheads="1"/>
          </p:cNvSpPr>
          <p:nvPr/>
        </p:nvSpPr>
        <p:spPr bwMode="auto">
          <a:xfrm>
            <a:off x="3733800" y="5667375"/>
            <a:ext cx="962025" cy="657225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876" tIns="43876" rIns="43876" bIns="43876" anchor="ctr"/>
          <a:lstStyle/>
          <a:p>
            <a:pPr latinLnBrk="0">
              <a:lnSpc>
                <a:spcPct val="90000"/>
              </a:lnSpc>
              <a:spcBef>
                <a:spcPct val="20000"/>
              </a:spcBef>
            </a:pPr>
            <a:r>
              <a:rPr kumimoji="0" lang="ko-KR" altLang="en-US" sz="1600">
                <a:solidFill>
                  <a:schemeClr val="bg1"/>
                </a:solidFill>
                <a:latin typeface="산돌고딕B" pitchFamily="50" charset="-127"/>
                <a:ea typeface="산돌고딕B" pitchFamily="50" charset="-127"/>
              </a:rPr>
              <a:t>인프라</a:t>
            </a: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4876800" y="2590800"/>
            <a:ext cx="3657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anchor="ctr"/>
          <a:lstStyle/>
          <a:p>
            <a:pPr marL="185738" indent="-185738" algn="l" latinLnBrk="0">
              <a:buFontTx/>
              <a:buBlip>
                <a:blip r:embed="rId3"/>
              </a:buBlip>
              <a:defRPr/>
            </a:pPr>
            <a:r>
              <a:rPr lang="ko-KR" altLang="en-US" dirty="0" smtClean="0"/>
              <a:t>하수도 정보화 시스템의 </a:t>
            </a:r>
            <a:r>
              <a:rPr lang="ko-KR" altLang="en-US" dirty="0"/>
              <a:t>장기 전략수립 및 유지보수</a:t>
            </a:r>
          </a:p>
          <a:p>
            <a:pPr marL="185738" indent="-185738" algn="l" latinLnBrk="0">
              <a:buFontTx/>
              <a:buBlip>
                <a:blip r:embed="rId3"/>
              </a:buBlip>
              <a:defRPr/>
            </a:pPr>
            <a:r>
              <a:rPr lang="ko-KR" altLang="en-US" dirty="0"/>
              <a:t>사용자 요구에 기반을 둔 정보화 기획</a:t>
            </a:r>
          </a:p>
        </p:txBody>
      </p:sp>
      <p:sp>
        <p:nvSpPr>
          <p:cNvPr id="87072" name="Rectangle 32"/>
          <p:cNvSpPr>
            <a:spLocks noChangeArrowheads="1"/>
          </p:cNvSpPr>
          <p:nvPr/>
        </p:nvSpPr>
        <p:spPr bwMode="auto">
          <a:xfrm>
            <a:off x="4876800" y="3429000"/>
            <a:ext cx="3657600" cy="6635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anchor="ctr"/>
          <a:lstStyle/>
          <a:p>
            <a:pPr marL="185738" indent="-185738" algn="l" latinLnBrk="0">
              <a:buFontTx/>
              <a:buBlip>
                <a:blip r:embed="rId3"/>
              </a:buBlip>
              <a:defRPr/>
            </a:pPr>
            <a:r>
              <a:rPr lang="ko-KR" altLang="en-US" dirty="0"/>
              <a:t>업무수행의 주요수단으로 활용되는 </a:t>
            </a:r>
            <a:r>
              <a:rPr lang="en-US" altLang="ko-KR" dirty="0"/>
              <a:t>IT</a:t>
            </a:r>
          </a:p>
          <a:p>
            <a:pPr marL="185738" indent="-185738" algn="l" latinLnBrk="0">
              <a:buFontTx/>
              <a:buBlip>
                <a:blip r:embed="rId3"/>
              </a:buBlip>
              <a:defRPr/>
            </a:pPr>
            <a:r>
              <a:rPr lang="en-US" altLang="ko-KR" dirty="0"/>
              <a:t>IT</a:t>
            </a:r>
            <a:r>
              <a:rPr lang="ko-KR" altLang="en-US" dirty="0"/>
              <a:t>를 전략적 자산으로 활용하는 의식 확산</a:t>
            </a:r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auto">
          <a:xfrm>
            <a:off x="4876800" y="4191000"/>
            <a:ext cx="36576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anchor="ctr"/>
          <a:lstStyle/>
          <a:p>
            <a:pPr marL="185738" indent="-185738" algn="l" latinLnBrk="0">
              <a:buFontTx/>
              <a:buBlip>
                <a:blip r:embed="rId3"/>
              </a:buBlip>
              <a:defRPr/>
            </a:pPr>
            <a:r>
              <a:rPr lang="en-US" altLang="ko-KR" dirty="0"/>
              <a:t>IT</a:t>
            </a:r>
            <a:r>
              <a:rPr lang="ko-KR" altLang="en-US" dirty="0"/>
              <a:t>의 전략적 활용을 위한 의사결정기구 신설</a:t>
            </a:r>
          </a:p>
          <a:p>
            <a:pPr marL="185738" indent="-185738" algn="l" latinLnBrk="0">
              <a:buFontTx/>
              <a:buBlip>
                <a:blip r:embed="rId3"/>
              </a:buBlip>
              <a:defRPr/>
            </a:pPr>
            <a:r>
              <a:rPr lang="en-US" altLang="ko-KR" dirty="0"/>
              <a:t>IT</a:t>
            </a:r>
            <a:r>
              <a:rPr lang="ko-KR" altLang="en-US" dirty="0"/>
              <a:t>에 대한 체계적이고 객관적인 관리</a:t>
            </a:r>
          </a:p>
          <a:p>
            <a:pPr marL="185738" indent="-185738" algn="l" latinLnBrk="0">
              <a:buFontTx/>
              <a:buBlip>
                <a:blip r:embed="rId3"/>
              </a:buBlip>
              <a:defRPr/>
            </a:pPr>
            <a:r>
              <a:rPr lang="ko-KR" altLang="en-US" dirty="0"/>
              <a:t>현장의 요구에 신속 대응이 가능한 지원체계</a:t>
            </a:r>
          </a:p>
        </p:txBody>
      </p:sp>
      <p:sp>
        <p:nvSpPr>
          <p:cNvPr id="87074" name="Rectangle 34"/>
          <p:cNvSpPr>
            <a:spLocks noChangeArrowheads="1"/>
          </p:cNvSpPr>
          <p:nvPr/>
        </p:nvSpPr>
        <p:spPr bwMode="auto">
          <a:xfrm>
            <a:off x="4876800" y="4876800"/>
            <a:ext cx="3657600" cy="674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anchor="ctr"/>
          <a:lstStyle/>
          <a:p>
            <a:pPr marL="185738" indent="-185738" algn="l" latinLnBrk="0">
              <a:buFontTx/>
              <a:buBlip>
                <a:blip r:embed="rId3"/>
              </a:buBlip>
              <a:defRPr/>
            </a:pPr>
            <a:r>
              <a:rPr lang="ko-KR" altLang="en-US" dirty="0"/>
              <a:t>업무를 효과적으로 지원하는 시스템</a:t>
            </a:r>
          </a:p>
          <a:p>
            <a:pPr marL="185738" indent="-185738" algn="l" latinLnBrk="0">
              <a:buFontTx/>
              <a:buBlip>
                <a:blip r:embed="rId3"/>
              </a:buBlip>
              <a:defRPr/>
            </a:pPr>
            <a:r>
              <a:rPr lang="ko-KR" altLang="en-US" dirty="0"/>
              <a:t>사용자 위주의 응용시스템</a:t>
            </a:r>
          </a:p>
          <a:p>
            <a:pPr marL="185738" indent="-185738" algn="l" latinLnBrk="0">
              <a:buFontTx/>
              <a:buBlip>
                <a:blip r:embed="rId3"/>
              </a:buBlip>
              <a:defRPr/>
            </a:pPr>
            <a:r>
              <a:rPr lang="ko-KR" altLang="en-US" dirty="0"/>
              <a:t>현업에 의해 주도되는 공동개발 체계</a:t>
            </a:r>
          </a:p>
        </p:txBody>
      </p:sp>
      <p:sp>
        <p:nvSpPr>
          <p:cNvPr id="87075" name="Rectangle 35"/>
          <p:cNvSpPr>
            <a:spLocks noChangeArrowheads="1"/>
          </p:cNvSpPr>
          <p:nvPr/>
        </p:nvSpPr>
        <p:spPr bwMode="auto">
          <a:xfrm>
            <a:off x="4876800" y="5638800"/>
            <a:ext cx="3657600" cy="679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anchor="ctr"/>
          <a:lstStyle/>
          <a:p>
            <a:pPr marL="185738" indent="-185738" algn="l" latinLnBrk="0">
              <a:buFontTx/>
              <a:buBlip>
                <a:blip r:embed="rId3"/>
              </a:buBlip>
              <a:defRPr/>
            </a:pPr>
            <a:r>
              <a:rPr lang="ko-KR" altLang="en-US" dirty="0"/>
              <a:t>정보자원의 안정성 및 유연성 확보</a:t>
            </a:r>
          </a:p>
          <a:p>
            <a:pPr marL="185738" indent="-185738" algn="l" latinLnBrk="0">
              <a:buFontTx/>
              <a:buBlip>
                <a:blip r:embed="rId3"/>
              </a:buBlip>
              <a:defRPr/>
            </a:pPr>
            <a:r>
              <a:rPr lang="ko-KR" altLang="en-US" dirty="0"/>
              <a:t>표준화된 규정에 의한 인프라 관리</a:t>
            </a:r>
          </a:p>
        </p:txBody>
      </p:sp>
      <p:sp>
        <p:nvSpPr>
          <p:cNvPr id="7190" name="Text Box 47"/>
          <p:cNvSpPr txBox="1">
            <a:spLocks noChangeArrowheads="1"/>
          </p:cNvSpPr>
          <p:nvPr/>
        </p:nvSpPr>
        <p:spPr bwMode="auto">
          <a:xfrm>
            <a:off x="3733800" y="1905000"/>
            <a:ext cx="172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400" b="1" u="sng"/>
              <a:t>정보기술 운영 방향</a:t>
            </a:r>
          </a:p>
        </p:txBody>
      </p:sp>
      <p:sp>
        <p:nvSpPr>
          <p:cNvPr id="7191" name="Freeform 15"/>
          <p:cNvSpPr>
            <a:spLocks/>
          </p:cNvSpPr>
          <p:nvPr/>
        </p:nvSpPr>
        <p:spPr bwMode="auto">
          <a:xfrm>
            <a:off x="998538" y="3619500"/>
            <a:ext cx="1366837" cy="1651000"/>
          </a:xfrm>
          <a:custGeom>
            <a:avLst/>
            <a:gdLst>
              <a:gd name="T0" fmla="*/ 869452945 w 861"/>
              <a:gd name="T1" fmla="*/ 413305530 h 1040"/>
              <a:gd name="T2" fmla="*/ 839211089 w 861"/>
              <a:gd name="T3" fmla="*/ 199093094 h 1040"/>
              <a:gd name="T4" fmla="*/ 945057583 w 861"/>
              <a:gd name="T5" fmla="*/ 22682196 h 1040"/>
              <a:gd name="T6" fmla="*/ 1189513374 w 861"/>
              <a:gd name="T7" fmla="*/ 2520950 h 1040"/>
              <a:gd name="T8" fmla="*/ 1307959848 w 861"/>
              <a:gd name="T9" fmla="*/ 105846562 h 1040"/>
              <a:gd name="T10" fmla="*/ 1335682342 w 861"/>
              <a:gd name="T11" fmla="*/ 284778416 h 1040"/>
              <a:gd name="T12" fmla="*/ 1310480796 w 861"/>
              <a:gd name="T13" fmla="*/ 476310300 h 1040"/>
              <a:gd name="T14" fmla="*/ 1431448217 w 861"/>
              <a:gd name="T15" fmla="*/ 589716484 h 1040"/>
              <a:gd name="T16" fmla="*/ 1607859040 w 861"/>
              <a:gd name="T17" fmla="*/ 640119585 h 1040"/>
              <a:gd name="T18" fmla="*/ 1683464076 w 861"/>
              <a:gd name="T19" fmla="*/ 728325806 h 1040"/>
              <a:gd name="T20" fmla="*/ 1685983436 w 861"/>
              <a:gd name="T21" fmla="*/ 854333758 h 1040"/>
              <a:gd name="T22" fmla="*/ 1754028405 w 861"/>
              <a:gd name="T23" fmla="*/ 970260891 h 1040"/>
              <a:gd name="T24" fmla="*/ 1897676424 w 861"/>
              <a:gd name="T25" fmla="*/ 990422132 h 1040"/>
              <a:gd name="T26" fmla="*/ 2051406649 w 861"/>
              <a:gd name="T27" fmla="*/ 980341512 h 1040"/>
              <a:gd name="T28" fmla="*/ 2139611267 w 861"/>
              <a:gd name="T29" fmla="*/ 1035784923 h 1040"/>
              <a:gd name="T30" fmla="*/ 2147483647 w 861"/>
              <a:gd name="T31" fmla="*/ 1234876380 h 1040"/>
              <a:gd name="T32" fmla="*/ 2139611267 w 861"/>
              <a:gd name="T33" fmla="*/ 1502012817 h 1040"/>
              <a:gd name="T34" fmla="*/ 2048885701 w 861"/>
              <a:gd name="T35" fmla="*/ 1565017487 h 1040"/>
              <a:gd name="T36" fmla="*/ 1882555496 w 861"/>
              <a:gd name="T37" fmla="*/ 1557456228 h 1040"/>
              <a:gd name="T38" fmla="*/ 1759068714 w 861"/>
              <a:gd name="T39" fmla="*/ 1577617469 h 1040"/>
              <a:gd name="T40" fmla="*/ 1688504385 w 861"/>
              <a:gd name="T41" fmla="*/ 1653222121 h 1040"/>
              <a:gd name="T42" fmla="*/ 1683464076 w 861"/>
              <a:gd name="T43" fmla="*/ 1804431822 h 1040"/>
              <a:gd name="T44" fmla="*/ 1602818731 w 861"/>
              <a:gd name="T45" fmla="*/ 1910278334 h 1040"/>
              <a:gd name="T46" fmla="*/ 1459169124 w 861"/>
              <a:gd name="T47" fmla="*/ 1945560505 h 1040"/>
              <a:gd name="T48" fmla="*/ 1335682342 w 861"/>
              <a:gd name="T49" fmla="*/ 2018645796 h 1040"/>
              <a:gd name="T50" fmla="*/ 1307959848 w 861"/>
              <a:gd name="T51" fmla="*/ 2147483647 h 1040"/>
              <a:gd name="T52" fmla="*/ 1335682342 w 861"/>
              <a:gd name="T53" fmla="*/ 2147483647 h 1040"/>
              <a:gd name="T54" fmla="*/ 1275198631 w 861"/>
              <a:gd name="T55" fmla="*/ 2147483647 h 1040"/>
              <a:gd name="T56" fmla="*/ 1171871498 w 861"/>
              <a:gd name="T57" fmla="*/ 2147483647 h 1040"/>
              <a:gd name="T58" fmla="*/ 1010581603 w 861"/>
              <a:gd name="T59" fmla="*/ 2147483647 h 1040"/>
              <a:gd name="T60" fmla="*/ 887094821 w 861"/>
              <a:gd name="T61" fmla="*/ 2147483647 h 1040"/>
              <a:gd name="T62" fmla="*/ 831651221 w 861"/>
              <a:gd name="T63" fmla="*/ 2147483647 h 1040"/>
              <a:gd name="T64" fmla="*/ 846772347 w 861"/>
              <a:gd name="T65" fmla="*/ 2147483647 h 1040"/>
              <a:gd name="T66" fmla="*/ 854332017 w 861"/>
              <a:gd name="T67" fmla="*/ 2134572929 h 1040"/>
              <a:gd name="T68" fmla="*/ 771167510 w 861"/>
              <a:gd name="T69" fmla="*/ 2036286088 h 1040"/>
              <a:gd name="T70" fmla="*/ 640119470 w 861"/>
              <a:gd name="T71" fmla="*/ 1998484555 h 1040"/>
              <a:gd name="T72" fmla="*/ 511590791 w 861"/>
              <a:gd name="T73" fmla="*/ 1943041144 h 1040"/>
              <a:gd name="T74" fmla="*/ 478829575 w 861"/>
              <a:gd name="T75" fmla="*/ 1794351201 h 1040"/>
              <a:gd name="T76" fmla="*/ 438507101 w 861"/>
              <a:gd name="T77" fmla="*/ 1668343448 h 1040"/>
              <a:gd name="T78" fmla="*/ 309978323 w 861"/>
              <a:gd name="T79" fmla="*/ 1620460899 h 1040"/>
              <a:gd name="T80" fmla="*/ 181451182 w 861"/>
              <a:gd name="T81" fmla="*/ 1635581829 h 1040"/>
              <a:gd name="T82" fmla="*/ 40322486 w 861"/>
              <a:gd name="T83" fmla="*/ 1595259348 h 1040"/>
              <a:gd name="T84" fmla="*/ 0 w 861"/>
              <a:gd name="T85" fmla="*/ 1418848493 h 1040"/>
              <a:gd name="T86" fmla="*/ 10080622 w 861"/>
              <a:gd name="T87" fmla="*/ 1169352348 h 1040"/>
              <a:gd name="T88" fmla="*/ 50403105 w 861"/>
              <a:gd name="T89" fmla="*/ 1018143044 h 1040"/>
              <a:gd name="T90" fmla="*/ 158768997 w 861"/>
              <a:gd name="T91" fmla="*/ 977820563 h 1040"/>
              <a:gd name="T92" fmla="*/ 317539581 w 861"/>
              <a:gd name="T93" fmla="*/ 992941493 h 1040"/>
              <a:gd name="T94" fmla="*/ 461187699 w 861"/>
              <a:gd name="T95" fmla="*/ 932457772 h 1040"/>
              <a:gd name="T96" fmla="*/ 486389245 w 861"/>
              <a:gd name="T97" fmla="*/ 793849838 h 1040"/>
              <a:gd name="T98" fmla="*/ 539313286 w 861"/>
              <a:gd name="T99" fmla="*/ 655240516 h 1040"/>
              <a:gd name="T100" fmla="*/ 688001614 w 861"/>
              <a:gd name="T101" fmla="*/ 607358363 h 104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61"/>
              <a:gd name="T154" fmla="*/ 0 h 1040"/>
              <a:gd name="T155" fmla="*/ 861 w 861"/>
              <a:gd name="T156" fmla="*/ 1040 h 104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61" h="1040">
                <a:moveTo>
                  <a:pt x="326" y="217"/>
                </a:moveTo>
                <a:lnTo>
                  <a:pt x="336" y="205"/>
                </a:lnTo>
                <a:lnTo>
                  <a:pt x="341" y="194"/>
                </a:lnTo>
                <a:lnTo>
                  <a:pt x="345" y="181"/>
                </a:lnTo>
                <a:lnTo>
                  <a:pt x="345" y="164"/>
                </a:lnTo>
                <a:lnTo>
                  <a:pt x="341" y="146"/>
                </a:lnTo>
                <a:lnTo>
                  <a:pt x="337" y="131"/>
                </a:lnTo>
                <a:lnTo>
                  <a:pt x="333" y="112"/>
                </a:lnTo>
                <a:lnTo>
                  <a:pt x="331" y="91"/>
                </a:lnTo>
                <a:lnTo>
                  <a:pt x="333" y="79"/>
                </a:lnTo>
                <a:lnTo>
                  <a:pt x="336" y="63"/>
                </a:lnTo>
                <a:lnTo>
                  <a:pt x="343" y="46"/>
                </a:lnTo>
                <a:lnTo>
                  <a:pt x="352" y="31"/>
                </a:lnTo>
                <a:lnTo>
                  <a:pt x="364" y="19"/>
                </a:lnTo>
                <a:lnTo>
                  <a:pt x="375" y="9"/>
                </a:lnTo>
                <a:lnTo>
                  <a:pt x="390" y="3"/>
                </a:lnTo>
                <a:lnTo>
                  <a:pt x="407" y="0"/>
                </a:lnTo>
                <a:lnTo>
                  <a:pt x="426" y="0"/>
                </a:lnTo>
                <a:lnTo>
                  <a:pt x="452" y="0"/>
                </a:lnTo>
                <a:lnTo>
                  <a:pt x="472" y="1"/>
                </a:lnTo>
                <a:lnTo>
                  <a:pt x="482" y="6"/>
                </a:lnTo>
                <a:lnTo>
                  <a:pt x="492" y="11"/>
                </a:lnTo>
                <a:lnTo>
                  <a:pt x="501" y="19"/>
                </a:lnTo>
                <a:lnTo>
                  <a:pt x="510" y="29"/>
                </a:lnTo>
                <a:lnTo>
                  <a:pt x="519" y="42"/>
                </a:lnTo>
                <a:lnTo>
                  <a:pt x="526" y="54"/>
                </a:lnTo>
                <a:lnTo>
                  <a:pt x="529" y="64"/>
                </a:lnTo>
                <a:lnTo>
                  <a:pt x="532" y="82"/>
                </a:lnTo>
                <a:lnTo>
                  <a:pt x="532" y="97"/>
                </a:lnTo>
                <a:lnTo>
                  <a:pt x="530" y="113"/>
                </a:lnTo>
                <a:lnTo>
                  <a:pt x="527" y="125"/>
                </a:lnTo>
                <a:lnTo>
                  <a:pt x="523" y="144"/>
                </a:lnTo>
                <a:lnTo>
                  <a:pt x="519" y="164"/>
                </a:lnTo>
                <a:lnTo>
                  <a:pt x="517" y="176"/>
                </a:lnTo>
                <a:lnTo>
                  <a:pt x="520" y="189"/>
                </a:lnTo>
                <a:lnTo>
                  <a:pt x="524" y="198"/>
                </a:lnTo>
                <a:lnTo>
                  <a:pt x="532" y="210"/>
                </a:lnTo>
                <a:lnTo>
                  <a:pt x="543" y="220"/>
                </a:lnTo>
                <a:lnTo>
                  <a:pt x="553" y="228"/>
                </a:lnTo>
                <a:lnTo>
                  <a:pt x="568" y="234"/>
                </a:lnTo>
                <a:lnTo>
                  <a:pt x="582" y="239"/>
                </a:lnTo>
                <a:lnTo>
                  <a:pt x="596" y="243"/>
                </a:lnTo>
                <a:lnTo>
                  <a:pt x="611" y="245"/>
                </a:lnTo>
                <a:lnTo>
                  <a:pt x="626" y="249"/>
                </a:lnTo>
                <a:lnTo>
                  <a:pt x="638" y="254"/>
                </a:lnTo>
                <a:lnTo>
                  <a:pt x="648" y="258"/>
                </a:lnTo>
                <a:lnTo>
                  <a:pt x="655" y="265"/>
                </a:lnTo>
                <a:lnTo>
                  <a:pt x="660" y="271"/>
                </a:lnTo>
                <a:lnTo>
                  <a:pt x="664" y="280"/>
                </a:lnTo>
                <a:lnTo>
                  <a:pt x="668" y="289"/>
                </a:lnTo>
                <a:lnTo>
                  <a:pt x="669" y="298"/>
                </a:lnTo>
                <a:lnTo>
                  <a:pt x="670" y="306"/>
                </a:lnTo>
                <a:lnTo>
                  <a:pt x="670" y="317"/>
                </a:lnTo>
                <a:lnTo>
                  <a:pt x="669" y="329"/>
                </a:lnTo>
                <a:lnTo>
                  <a:pt x="669" y="339"/>
                </a:lnTo>
                <a:lnTo>
                  <a:pt x="671" y="351"/>
                </a:lnTo>
                <a:lnTo>
                  <a:pt x="676" y="361"/>
                </a:lnTo>
                <a:lnTo>
                  <a:pt x="681" y="370"/>
                </a:lnTo>
                <a:lnTo>
                  <a:pt x="688" y="377"/>
                </a:lnTo>
                <a:lnTo>
                  <a:pt x="696" y="385"/>
                </a:lnTo>
                <a:lnTo>
                  <a:pt x="705" y="388"/>
                </a:lnTo>
                <a:lnTo>
                  <a:pt x="719" y="392"/>
                </a:lnTo>
                <a:lnTo>
                  <a:pt x="730" y="393"/>
                </a:lnTo>
                <a:lnTo>
                  <a:pt x="740" y="394"/>
                </a:lnTo>
                <a:lnTo>
                  <a:pt x="753" y="393"/>
                </a:lnTo>
                <a:lnTo>
                  <a:pt x="768" y="392"/>
                </a:lnTo>
                <a:lnTo>
                  <a:pt x="779" y="391"/>
                </a:lnTo>
                <a:lnTo>
                  <a:pt x="790" y="389"/>
                </a:lnTo>
                <a:lnTo>
                  <a:pt x="801" y="388"/>
                </a:lnTo>
                <a:lnTo>
                  <a:pt x="814" y="389"/>
                </a:lnTo>
                <a:lnTo>
                  <a:pt x="820" y="391"/>
                </a:lnTo>
                <a:lnTo>
                  <a:pt x="829" y="393"/>
                </a:lnTo>
                <a:lnTo>
                  <a:pt x="835" y="397"/>
                </a:lnTo>
                <a:lnTo>
                  <a:pt x="844" y="404"/>
                </a:lnTo>
                <a:lnTo>
                  <a:pt x="849" y="411"/>
                </a:lnTo>
                <a:lnTo>
                  <a:pt x="854" y="422"/>
                </a:lnTo>
                <a:lnTo>
                  <a:pt x="856" y="432"/>
                </a:lnTo>
                <a:lnTo>
                  <a:pt x="858" y="444"/>
                </a:lnTo>
                <a:lnTo>
                  <a:pt x="860" y="466"/>
                </a:lnTo>
                <a:lnTo>
                  <a:pt x="859" y="490"/>
                </a:lnTo>
                <a:lnTo>
                  <a:pt x="860" y="517"/>
                </a:lnTo>
                <a:lnTo>
                  <a:pt x="857" y="548"/>
                </a:lnTo>
                <a:lnTo>
                  <a:pt x="855" y="570"/>
                </a:lnTo>
                <a:lnTo>
                  <a:pt x="853" y="586"/>
                </a:lnTo>
                <a:lnTo>
                  <a:pt x="849" y="596"/>
                </a:lnTo>
                <a:lnTo>
                  <a:pt x="844" y="605"/>
                </a:lnTo>
                <a:lnTo>
                  <a:pt x="839" y="611"/>
                </a:lnTo>
                <a:lnTo>
                  <a:pt x="830" y="616"/>
                </a:lnTo>
                <a:lnTo>
                  <a:pt x="821" y="619"/>
                </a:lnTo>
                <a:lnTo>
                  <a:pt x="813" y="621"/>
                </a:lnTo>
                <a:lnTo>
                  <a:pt x="796" y="622"/>
                </a:lnTo>
                <a:lnTo>
                  <a:pt x="781" y="621"/>
                </a:lnTo>
                <a:lnTo>
                  <a:pt x="769" y="619"/>
                </a:lnTo>
                <a:lnTo>
                  <a:pt x="759" y="618"/>
                </a:lnTo>
                <a:lnTo>
                  <a:pt x="747" y="618"/>
                </a:lnTo>
                <a:lnTo>
                  <a:pt x="736" y="618"/>
                </a:lnTo>
                <a:lnTo>
                  <a:pt x="727" y="618"/>
                </a:lnTo>
                <a:lnTo>
                  <a:pt x="717" y="619"/>
                </a:lnTo>
                <a:lnTo>
                  <a:pt x="704" y="623"/>
                </a:lnTo>
                <a:lnTo>
                  <a:pt x="698" y="626"/>
                </a:lnTo>
                <a:lnTo>
                  <a:pt x="692" y="629"/>
                </a:lnTo>
                <a:lnTo>
                  <a:pt x="683" y="634"/>
                </a:lnTo>
                <a:lnTo>
                  <a:pt x="678" y="642"/>
                </a:lnTo>
                <a:lnTo>
                  <a:pt x="674" y="649"/>
                </a:lnTo>
                <a:lnTo>
                  <a:pt x="670" y="656"/>
                </a:lnTo>
                <a:lnTo>
                  <a:pt x="668" y="665"/>
                </a:lnTo>
                <a:lnTo>
                  <a:pt x="668" y="674"/>
                </a:lnTo>
                <a:lnTo>
                  <a:pt x="668" y="683"/>
                </a:lnTo>
                <a:lnTo>
                  <a:pt x="668" y="700"/>
                </a:lnTo>
                <a:lnTo>
                  <a:pt x="668" y="716"/>
                </a:lnTo>
                <a:lnTo>
                  <a:pt x="663" y="729"/>
                </a:lnTo>
                <a:lnTo>
                  <a:pt x="659" y="739"/>
                </a:lnTo>
                <a:lnTo>
                  <a:pt x="653" y="747"/>
                </a:lnTo>
                <a:lnTo>
                  <a:pt x="645" y="753"/>
                </a:lnTo>
                <a:lnTo>
                  <a:pt x="636" y="758"/>
                </a:lnTo>
                <a:lnTo>
                  <a:pt x="626" y="761"/>
                </a:lnTo>
                <a:lnTo>
                  <a:pt x="613" y="764"/>
                </a:lnTo>
                <a:lnTo>
                  <a:pt x="603" y="768"/>
                </a:lnTo>
                <a:lnTo>
                  <a:pt x="590" y="770"/>
                </a:lnTo>
                <a:lnTo>
                  <a:pt x="579" y="772"/>
                </a:lnTo>
                <a:lnTo>
                  <a:pt x="568" y="775"/>
                </a:lnTo>
                <a:lnTo>
                  <a:pt x="558" y="780"/>
                </a:lnTo>
                <a:lnTo>
                  <a:pt x="547" y="785"/>
                </a:lnTo>
                <a:lnTo>
                  <a:pt x="537" y="792"/>
                </a:lnTo>
                <a:lnTo>
                  <a:pt x="530" y="801"/>
                </a:lnTo>
                <a:lnTo>
                  <a:pt x="523" y="811"/>
                </a:lnTo>
                <a:lnTo>
                  <a:pt x="518" y="824"/>
                </a:lnTo>
                <a:lnTo>
                  <a:pt x="517" y="835"/>
                </a:lnTo>
                <a:lnTo>
                  <a:pt x="517" y="847"/>
                </a:lnTo>
                <a:lnTo>
                  <a:pt x="519" y="859"/>
                </a:lnTo>
                <a:lnTo>
                  <a:pt x="523" y="872"/>
                </a:lnTo>
                <a:lnTo>
                  <a:pt x="525" y="886"/>
                </a:lnTo>
                <a:lnTo>
                  <a:pt x="527" y="898"/>
                </a:lnTo>
                <a:lnTo>
                  <a:pt x="530" y="914"/>
                </a:lnTo>
                <a:lnTo>
                  <a:pt x="530" y="931"/>
                </a:lnTo>
                <a:lnTo>
                  <a:pt x="527" y="947"/>
                </a:lnTo>
                <a:lnTo>
                  <a:pt x="523" y="959"/>
                </a:lnTo>
                <a:lnTo>
                  <a:pt x="519" y="972"/>
                </a:lnTo>
                <a:lnTo>
                  <a:pt x="513" y="984"/>
                </a:lnTo>
                <a:lnTo>
                  <a:pt x="506" y="999"/>
                </a:lnTo>
                <a:lnTo>
                  <a:pt x="498" y="1008"/>
                </a:lnTo>
                <a:lnTo>
                  <a:pt x="492" y="1015"/>
                </a:lnTo>
                <a:lnTo>
                  <a:pt x="482" y="1023"/>
                </a:lnTo>
                <a:lnTo>
                  <a:pt x="473" y="1030"/>
                </a:lnTo>
                <a:lnTo>
                  <a:pt x="465" y="1034"/>
                </a:lnTo>
                <a:lnTo>
                  <a:pt x="457" y="1037"/>
                </a:lnTo>
                <a:lnTo>
                  <a:pt x="443" y="1038"/>
                </a:lnTo>
                <a:lnTo>
                  <a:pt x="428" y="1039"/>
                </a:lnTo>
                <a:lnTo>
                  <a:pt x="409" y="1038"/>
                </a:lnTo>
                <a:lnTo>
                  <a:pt x="401" y="1038"/>
                </a:lnTo>
                <a:lnTo>
                  <a:pt x="389" y="1036"/>
                </a:lnTo>
                <a:lnTo>
                  <a:pt x="377" y="1032"/>
                </a:lnTo>
                <a:lnTo>
                  <a:pt x="367" y="1026"/>
                </a:lnTo>
                <a:lnTo>
                  <a:pt x="360" y="1019"/>
                </a:lnTo>
                <a:lnTo>
                  <a:pt x="352" y="1011"/>
                </a:lnTo>
                <a:lnTo>
                  <a:pt x="347" y="1003"/>
                </a:lnTo>
                <a:lnTo>
                  <a:pt x="340" y="994"/>
                </a:lnTo>
                <a:lnTo>
                  <a:pt x="336" y="984"/>
                </a:lnTo>
                <a:lnTo>
                  <a:pt x="331" y="973"/>
                </a:lnTo>
                <a:lnTo>
                  <a:pt x="330" y="960"/>
                </a:lnTo>
                <a:lnTo>
                  <a:pt x="329" y="951"/>
                </a:lnTo>
                <a:lnTo>
                  <a:pt x="329" y="937"/>
                </a:lnTo>
                <a:lnTo>
                  <a:pt x="330" y="926"/>
                </a:lnTo>
                <a:lnTo>
                  <a:pt x="333" y="914"/>
                </a:lnTo>
                <a:lnTo>
                  <a:pt x="336" y="900"/>
                </a:lnTo>
                <a:lnTo>
                  <a:pt x="339" y="887"/>
                </a:lnTo>
                <a:lnTo>
                  <a:pt x="341" y="875"/>
                </a:lnTo>
                <a:lnTo>
                  <a:pt x="341" y="864"/>
                </a:lnTo>
                <a:lnTo>
                  <a:pt x="341" y="855"/>
                </a:lnTo>
                <a:lnTo>
                  <a:pt x="339" y="847"/>
                </a:lnTo>
                <a:lnTo>
                  <a:pt x="333" y="836"/>
                </a:lnTo>
                <a:lnTo>
                  <a:pt x="328" y="828"/>
                </a:lnTo>
                <a:lnTo>
                  <a:pt x="321" y="820"/>
                </a:lnTo>
                <a:lnTo>
                  <a:pt x="314" y="814"/>
                </a:lnTo>
                <a:lnTo>
                  <a:pt x="306" y="808"/>
                </a:lnTo>
                <a:lnTo>
                  <a:pt x="296" y="804"/>
                </a:lnTo>
                <a:lnTo>
                  <a:pt x="286" y="801"/>
                </a:lnTo>
                <a:lnTo>
                  <a:pt x="275" y="798"/>
                </a:lnTo>
                <a:lnTo>
                  <a:pt x="264" y="796"/>
                </a:lnTo>
                <a:lnTo>
                  <a:pt x="254" y="793"/>
                </a:lnTo>
                <a:lnTo>
                  <a:pt x="241" y="791"/>
                </a:lnTo>
                <a:lnTo>
                  <a:pt x="231" y="786"/>
                </a:lnTo>
                <a:lnTo>
                  <a:pt x="220" y="782"/>
                </a:lnTo>
                <a:lnTo>
                  <a:pt x="211" y="778"/>
                </a:lnTo>
                <a:lnTo>
                  <a:pt x="203" y="771"/>
                </a:lnTo>
                <a:lnTo>
                  <a:pt x="197" y="762"/>
                </a:lnTo>
                <a:lnTo>
                  <a:pt x="193" y="751"/>
                </a:lnTo>
                <a:lnTo>
                  <a:pt x="190" y="736"/>
                </a:lnTo>
                <a:lnTo>
                  <a:pt x="189" y="724"/>
                </a:lnTo>
                <a:lnTo>
                  <a:pt x="190" y="712"/>
                </a:lnTo>
                <a:lnTo>
                  <a:pt x="191" y="701"/>
                </a:lnTo>
                <a:lnTo>
                  <a:pt x="190" y="688"/>
                </a:lnTo>
                <a:lnTo>
                  <a:pt x="186" y="679"/>
                </a:lnTo>
                <a:lnTo>
                  <a:pt x="181" y="668"/>
                </a:lnTo>
                <a:lnTo>
                  <a:pt x="174" y="662"/>
                </a:lnTo>
                <a:lnTo>
                  <a:pt x="167" y="655"/>
                </a:lnTo>
                <a:lnTo>
                  <a:pt x="156" y="651"/>
                </a:lnTo>
                <a:lnTo>
                  <a:pt x="145" y="646"/>
                </a:lnTo>
                <a:lnTo>
                  <a:pt x="133" y="645"/>
                </a:lnTo>
                <a:lnTo>
                  <a:pt x="123" y="643"/>
                </a:lnTo>
                <a:lnTo>
                  <a:pt x="112" y="643"/>
                </a:lnTo>
                <a:lnTo>
                  <a:pt x="102" y="645"/>
                </a:lnTo>
                <a:lnTo>
                  <a:pt x="92" y="645"/>
                </a:lnTo>
                <a:lnTo>
                  <a:pt x="82" y="647"/>
                </a:lnTo>
                <a:lnTo>
                  <a:pt x="72" y="649"/>
                </a:lnTo>
                <a:lnTo>
                  <a:pt x="55" y="649"/>
                </a:lnTo>
                <a:lnTo>
                  <a:pt x="45" y="648"/>
                </a:lnTo>
                <a:lnTo>
                  <a:pt x="33" y="645"/>
                </a:lnTo>
                <a:lnTo>
                  <a:pt x="25" y="641"/>
                </a:lnTo>
                <a:lnTo>
                  <a:pt x="16" y="633"/>
                </a:lnTo>
                <a:lnTo>
                  <a:pt x="10" y="625"/>
                </a:lnTo>
                <a:lnTo>
                  <a:pt x="6" y="616"/>
                </a:lnTo>
                <a:lnTo>
                  <a:pt x="1" y="599"/>
                </a:lnTo>
                <a:lnTo>
                  <a:pt x="0" y="582"/>
                </a:lnTo>
                <a:lnTo>
                  <a:pt x="0" y="563"/>
                </a:lnTo>
                <a:lnTo>
                  <a:pt x="0" y="541"/>
                </a:lnTo>
                <a:lnTo>
                  <a:pt x="0" y="523"/>
                </a:lnTo>
                <a:lnTo>
                  <a:pt x="1" y="501"/>
                </a:lnTo>
                <a:lnTo>
                  <a:pt x="2" y="483"/>
                </a:lnTo>
                <a:lnTo>
                  <a:pt x="4" y="464"/>
                </a:lnTo>
                <a:lnTo>
                  <a:pt x="5" y="449"/>
                </a:lnTo>
                <a:lnTo>
                  <a:pt x="7" y="433"/>
                </a:lnTo>
                <a:lnTo>
                  <a:pt x="10" y="420"/>
                </a:lnTo>
                <a:lnTo>
                  <a:pt x="14" y="412"/>
                </a:lnTo>
                <a:lnTo>
                  <a:pt x="20" y="404"/>
                </a:lnTo>
                <a:lnTo>
                  <a:pt x="26" y="399"/>
                </a:lnTo>
                <a:lnTo>
                  <a:pt x="35" y="393"/>
                </a:lnTo>
                <a:lnTo>
                  <a:pt x="41" y="392"/>
                </a:lnTo>
                <a:lnTo>
                  <a:pt x="51" y="389"/>
                </a:lnTo>
                <a:lnTo>
                  <a:pt x="63" y="388"/>
                </a:lnTo>
                <a:lnTo>
                  <a:pt x="74" y="389"/>
                </a:lnTo>
                <a:lnTo>
                  <a:pt x="89" y="392"/>
                </a:lnTo>
                <a:lnTo>
                  <a:pt x="101" y="392"/>
                </a:lnTo>
                <a:lnTo>
                  <a:pt x="112" y="393"/>
                </a:lnTo>
                <a:lnTo>
                  <a:pt x="126" y="394"/>
                </a:lnTo>
                <a:lnTo>
                  <a:pt x="142" y="392"/>
                </a:lnTo>
                <a:lnTo>
                  <a:pt x="155" y="388"/>
                </a:lnTo>
                <a:lnTo>
                  <a:pt x="167" y="384"/>
                </a:lnTo>
                <a:lnTo>
                  <a:pt x="175" y="378"/>
                </a:lnTo>
                <a:lnTo>
                  <a:pt x="183" y="370"/>
                </a:lnTo>
                <a:lnTo>
                  <a:pt x="189" y="360"/>
                </a:lnTo>
                <a:lnTo>
                  <a:pt x="193" y="350"/>
                </a:lnTo>
                <a:lnTo>
                  <a:pt x="194" y="338"/>
                </a:lnTo>
                <a:lnTo>
                  <a:pt x="194" y="330"/>
                </a:lnTo>
                <a:lnTo>
                  <a:pt x="193" y="315"/>
                </a:lnTo>
                <a:lnTo>
                  <a:pt x="194" y="299"/>
                </a:lnTo>
                <a:lnTo>
                  <a:pt x="196" y="288"/>
                </a:lnTo>
                <a:lnTo>
                  <a:pt x="200" y="277"/>
                </a:lnTo>
                <a:lnTo>
                  <a:pt x="204" y="268"/>
                </a:lnTo>
                <a:lnTo>
                  <a:pt x="214" y="260"/>
                </a:lnTo>
                <a:lnTo>
                  <a:pt x="224" y="254"/>
                </a:lnTo>
                <a:lnTo>
                  <a:pt x="236" y="250"/>
                </a:lnTo>
                <a:lnTo>
                  <a:pt x="249" y="246"/>
                </a:lnTo>
                <a:lnTo>
                  <a:pt x="260" y="243"/>
                </a:lnTo>
                <a:lnTo>
                  <a:pt x="273" y="241"/>
                </a:lnTo>
                <a:lnTo>
                  <a:pt x="286" y="238"/>
                </a:lnTo>
                <a:lnTo>
                  <a:pt x="301" y="233"/>
                </a:lnTo>
                <a:lnTo>
                  <a:pt x="315" y="227"/>
                </a:lnTo>
                <a:lnTo>
                  <a:pt x="326" y="217"/>
                </a:lnTo>
              </a:path>
            </a:pathLst>
          </a:custGeom>
          <a:solidFill>
            <a:srgbClr val="EAEAEA"/>
          </a:solidFill>
          <a:ln>
            <a:noFill/>
          </a:ln>
          <a:effectLst>
            <a:prstShdw prst="shdw17" dist="17961" dir="2700000">
              <a:srgbClr val="8C8C8C"/>
            </a:prstShdw>
          </a:effectLst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92" name="Freeform 13"/>
          <p:cNvSpPr>
            <a:spLocks/>
          </p:cNvSpPr>
          <p:nvPr/>
        </p:nvSpPr>
        <p:spPr bwMode="auto">
          <a:xfrm>
            <a:off x="457200" y="4184650"/>
            <a:ext cx="1225550" cy="1316038"/>
          </a:xfrm>
          <a:custGeom>
            <a:avLst/>
            <a:gdLst>
              <a:gd name="T0" fmla="*/ 1943041442 w 772"/>
              <a:gd name="T1" fmla="*/ 2086690347 h 829"/>
              <a:gd name="T2" fmla="*/ 0 w 772"/>
              <a:gd name="T3" fmla="*/ 418346172 h 829"/>
              <a:gd name="T4" fmla="*/ 173891570 w 772"/>
              <a:gd name="T5" fmla="*/ 403225134 h 829"/>
              <a:gd name="T6" fmla="*/ 178931881 w 772"/>
              <a:gd name="T7" fmla="*/ 365423580 h 829"/>
              <a:gd name="T8" fmla="*/ 168851259 w 772"/>
              <a:gd name="T9" fmla="*/ 320060764 h 829"/>
              <a:gd name="T10" fmla="*/ 156249688 w 772"/>
              <a:gd name="T11" fmla="*/ 262096372 h 829"/>
              <a:gd name="T12" fmla="*/ 148690015 w 772"/>
              <a:gd name="T13" fmla="*/ 209173880 h 829"/>
              <a:gd name="T14" fmla="*/ 151209377 w 772"/>
              <a:gd name="T15" fmla="*/ 158770701 h 829"/>
              <a:gd name="T16" fmla="*/ 163810948 w 772"/>
              <a:gd name="T17" fmla="*/ 110886934 h 829"/>
              <a:gd name="T18" fmla="*/ 196572175 w 772"/>
              <a:gd name="T19" fmla="*/ 68045043 h 829"/>
              <a:gd name="T20" fmla="*/ 231854401 w 772"/>
              <a:gd name="T21" fmla="*/ 35282203 h 829"/>
              <a:gd name="T22" fmla="*/ 277217199 w 772"/>
              <a:gd name="T23" fmla="*/ 10080629 h 829"/>
              <a:gd name="T24" fmla="*/ 332660619 w 772"/>
              <a:gd name="T25" fmla="*/ 0 h 829"/>
              <a:gd name="T26" fmla="*/ 380544366 w 772"/>
              <a:gd name="T27" fmla="*/ 0 h 829"/>
              <a:gd name="T28" fmla="*/ 423386315 w 772"/>
              <a:gd name="T29" fmla="*/ 2520951 h 829"/>
              <a:gd name="T30" fmla="*/ 466229751 w 772"/>
              <a:gd name="T31" fmla="*/ 17641895 h 829"/>
              <a:gd name="T32" fmla="*/ 504031289 w 772"/>
              <a:gd name="T33" fmla="*/ 45362829 h 829"/>
              <a:gd name="T34" fmla="*/ 536794104 w 772"/>
              <a:gd name="T35" fmla="*/ 83165982 h 829"/>
              <a:gd name="T36" fmla="*/ 564515020 w 772"/>
              <a:gd name="T37" fmla="*/ 126007873 h 829"/>
              <a:gd name="T38" fmla="*/ 579635953 w 772"/>
              <a:gd name="T39" fmla="*/ 186491628 h 829"/>
              <a:gd name="T40" fmla="*/ 572076280 w 772"/>
              <a:gd name="T41" fmla="*/ 244456070 h 829"/>
              <a:gd name="T42" fmla="*/ 556955347 w 772"/>
              <a:gd name="T43" fmla="*/ 304939825 h 829"/>
              <a:gd name="T44" fmla="*/ 544353776 w 772"/>
              <a:gd name="T45" fmla="*/ 362902630 h 829"/>
              <a:gd name="T46" fmla="*/ 546874725 w 772"/>
              <a:gd name="T47" fmla="*/ 393144508 h 829"/>
              <a:gd name="T48" fmla="*/ 874495133 w 772"/>
              <a:gd name="T49" fmla="*/ 408265447 h 829"/>
              <a:gd name="T50" fmla="*/ 866933873 w 772"/>
              <a:gd name="T51" fmla="*/ 516633068 h 829"/>
              <a:gd name="T52" fmla="*/ 869454822 w 772"/>
              <a:gd name="T53" fmla="*/ 582157136 h 829"/>
              <a:gd name="T54" fmla="*/ 879535444 w 772"/>
              <a:gd name="T55" fmla="*/ 647681204 h 829"/>
              <a:gd name="T56" fmla="*/ 899696687 w 772"/>
              <a:gd name="T57" fmla="*/ 690523070 h 829"/>
              <a:gd name="T58" fmla="*/ 934978864 w 772"/>
              <a:gd name="T59" fmla="*/ 720764948 h 829"/>
              <a:gd name="T60" fmla="*/ 980341662 w 772"/>
              <a:gd name="T61" fmla="*/ 733366524 h 829"/>
              <a:gd name="T62" fmla="*/ 1030744771 w 772"/>
              <a:gd name="T63" fmla="*/ 733366524 h 829"/>
              <a:gd name="T64" fmla="*/ 1078626931 w 772"/>
              <a:gd name="T65" fmla="*/ 730845573 h 829"/>
              <a:gd name="T66" fmla="*/ 1139110662 w 772"/>
              <a:gd name="T67" fmla="*/ 720764948 h 829"/>
              <a:gd name="T68" fmla="*/ 1202115342 w 772"/>
              <a:gd name="T69" fmla="*/ 725805260 h 829"/>
              <a:gd name="T70" fmla="*/ 1260078123 w 772"/>
              <a:gd name="T71" fmla="*/ 740926199 h 829"/>
              <a:gd name="T72" fmla="*/ 1307961871 w 772"/>
              <a:gd name="T73" fmla="*/ 771168077 h 829"/>
              <a:gd name="T74" fmla="*/ 1335682787 w 772"/>
              <a:gd name="T75" fmla="*/ 816530893 h 829"/>
              <a:gd name="T76" fmla="*/ 1348284358 w 772"/>
              <a:gd name="T77" fmla="*/ 869455171 h 829"/>
              <a:gd name="T78" fmla="*/ 1340723098 w 772"/>
              <a:gd name="T79" fmla="*/ 927417976 h 829"/>
              <a:gd name="T80" fmla="*/ 1348284358 w 772"/>
              <a:gd name="T81" fmla="*/ 982861418 h 829"/>
              <a:gd name="T82" fmla="*/ 1365924652 w 772"/>
              <a:gd name="T83" fmla="*/ 1030745185 h 829"/>
              <a:gd name="T84" fmla="*/ 1398687467 w 772"/>
              <a:gd name="T85" fmla="*/ 1066027375 h 829"/>
              <a:gd name="T86" fmla="*/ 1454130887 w 772"/>
              <a:gd name="T87" fmla="*/ 1086188627 h 829"/>
              <a:gd name="T88" fmla="*/ 1507053358 w 772"/>
              <a:gd name="T89" fmla="*/ 1101309566 h 829"/>
              <a:gd name="T90" fmla="*/ 1570058038 w 772"/>
              <a:gd name="T91" fmla="*/ 1116430505 h 829"/>
              <a:gd name="T92" fmla="*/ 1622980509 w 772"/>
              <a:gd name="T93" fmla="*/ 1134070806 h 829"/>
              <a:gd name="T94" fmla="*/ 1663302996 w 772"/>
              <a:gd name="T95" fmla="*/ 1159272371 h 829"/>
              <a:gd name="T96" fmla="*/ 1701106518 w 772"/>
              <a:gd name="T97" fmla="*/ 1199594874 h 829"/>
              <a:gd name="T98" fmla="*/ 1721267762 w 772"/>
              <a:gd name="T99" fmla="*/ 1244957691 h 829"/>
              <a:gd name="T100" fmla="*/ 1723787124 w 772"/>
              <a:gd name="T101" fmla="*/ 1310481759 h 829"/>
              <a:gd name="T102" fmla="*/ 1711187140 w 772"/>
              <a:gd name="T103" fmla="*/ 1373486464 h 829"/>
              <a:gd name="T104" fmla="*/ 1693545258 w 772"/>
              <a:gd name="T105" fmla="*/ 1446570208 h 829"/>
              <a:gd name="T106" fmla="*/ 1691025896 w 772"/>
              <a:gd name="T107" fmla="*/ 1499494287 h 829"/>
              <a:gd name="T108" fmla="*/ 1701106518 w 772"/>
              <a:gd name="T109" fmla="*/ 1565018356 h 829"/>
              <a:gd name="T110" fmla="*/ 1726308073 w 772"/>
              <a:gd name="T111" fmla="*/ 1612900535 h 829"/>
              <a:gd name="T112" fmla="*/ 1759069300 w 772"/>
              <a:gd name="T113" fmla="*/ 1660784301 h 829"/>
              <a:gd name="T114" fmla="*/ 1806953047 w 772"/>
              <a:gd name="T115" fmla="*/ 1698586251 h 829"/>
              <a:gd name="T116" fmla="*/ 1854835207 w 772"/>
              <a:gd name="T117" fmla="*/ 1713707190 h 829"/>
              <a:gd name="T118" fmla="*/ 1912799576 w 772"/>
              <a:gd name="T119" fmla="*/ 1718747503 h 8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2"/>
              <a:gd name="T181" fmla="*/ 0 h 829"/>
              <a:gd name="T182" fmla="*/ 772 w 772"/>
              <a:gd name="T183" fmla="*/ 829 h 8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2" h="829">
                <a:moveTo>
                  <a:pt x="771" y="681"/>
                </a:moveTo>
                <a:lnTo>
                  <a:pt x="771" y="828"/>
                </a:lnTo>
                <a:lnTo>
                  <a:pt x="0" y="828"/>
                </a:lnTo>
                <a:lnTo>
                  <a:pt x="0" y="166"/>
                </a:lnTo>
                <a:lnTo>
                  <a:pt x="66" y="166"/>
                </a:lnTo>
                <a:lnTo>
                  <a:pt x="69" y="160"/>
                </a:lnTo>
                <a:lnTo>
                  <a:pt x="71" y="151"/>
                </a:lnTo>
                <a:lnTo>
                  <a:pt x="71" y="145"/>
                </a:lnTo>
                <a:lnTo>
                  <a:pt x="70" y="137"/>
                </a:lnTo>
                <a:lnTo>
                  <a:pt x="67" y="127"/>
                </a:lnTo>
                <a:lnTo>
                  <a:pt x="65" y="114"/>
                </a:lnTo>
                <a:lnTo>
                  <a:pt x="62" y="104"/>
                </a:lnTo>
                <a:lnTo>
                  <a:pt x="60" y="93"/>
                </a:lnTo>
                <a:lnTo>
                  <a:pt x="59" y="83"/>
                </a:lnTo>
                <a:lnTo>
                  <a:pt x="59" y="73"/>
                </a:lnTo>
                <a:lnTo>
                  <a:pt x="60" y="63"/>
                </a:lnTo>
                <a:lnTo>
                  <a:pt x="62" y="53"/>
                </a:lnTo>
                <a:lnTo>
                  <a:pt x="65" y="44"/>
                </a:lnTo>
                <a:lnTo>
                  <a:pt x="71" y="36"/>
                </a:lnTo>
                <a:lnTo>
                  <a:pt x="78" y="27"/>
                </a:lnTo>
                <a:lnTo>
                  <a:pt x="85" y="21"/>
                </a:lnTo>
                <a:lnTo>
                  <a:pt x="92" y="14"/>
                </a:lnTo>
                <a:lnTo>
                  <a:pt x="100" y="9"/>
                </a:lnTo>
                <a:lnTo>
                  <a:pt x="110" y="4"/>
                </a:lnTo>
                <a:lnTo>
                  <a:pt x="120" y="1"/>
                </a:lnTo>
                <a:lnTo>
                  <a:pt x="132" y="0"/>
                </a:lnTo>
                <a:lnTo>
                  <a:pt x="141" y="0"/>
                </a:lnTo>
                <a:lnTo>
                  <a:pt x="151" y="0"/>
                </a:lnTo>
                <a:lnTo>
                  <a:pt x="160" y="0"/>
                </a:lnTo>
                <a:lnTo>
                  <a:pt x="168" y="1"/>
                </a:lnTo>
                <a:lnTo>
                  <a:pt x="176" y="4"/>
                </a:lnTo>
                <a:lnTo>
                  <a:pt x="185" y="7"/>
                </a:lnTo>
                <a:lnTo>
                  <a:pt x="192" y="11"/>
                </a:lnTo>
                <a:lnTo>
                  <a:pt x="200" y="18"/>
                </a:lnTo>
                <a:lnTo>
                  <a:pt x="206" y="25"/>
                </a:lnTo>
                <a:lnTo>
                  <a:pt x="213" y="33"/>
                </a:lnTo>
                <a:lnTo>
                  <a:pt x="219" y="41"/>
                </a:lnTo>
                <a:lnTo>
                  <a:pt x="224" y="50"/>
                </a:lnTo>
                <a:lnTo>
                  <a:pt x="227" y="61"/>
                </a:lnTo>
                <a:lnTo>
                  <a:pt x="230" y="74"/>
                </a:lnTo>
                <a:lnTo>
                  <a:pt x="230" y="85"/>
                </a:lnTo>
                <a:lnTo>
                  <a:pt x="227" y="97"/>
                </a:lnTo>
                <a:lnTo>
                  <a:pt x="224" y="109"/>
                </a:lnTo>
                <a:lnTo>
                  <a:pt x="221" y="121"/>
                </a:lnTo>
                <a:lnTo>
                  <a:pt x="218" y="134"/>
                </a:lnTo>
                <a:lnTo>
                  <a:pt x="216" y="144"/>
                </a:lnTo>
                <a:lnTo>
                  <a:pt x="216" y="151"/>
                </a:lnTo>
                <a:lnTo>
                  <a:pt x="217" y="156"/>
                </a:lnTo>
                <a:lnTo>
                  <a:pt x="220" y="162"/>
                </a:lnTo>
                <a:lnTo>
                  <a:pt x="347" y="162"/>
                </a:lnTo>
                <a:lnTo>
                  <a:pt x="345" y="189"/>
                </a:lnTo>
                <a:lnTo>
                  <a:pt x="344" y="205"/>
                </a:lnTo>
                <a:lnTo>
                  <a:pt x="345" y="219"/>
                </a:lnTo>
                <a:lnTo>
                  <a:pt x="345" y="231"/>
                </a:lnTo>
                <a:lnTo>
                  <a:pt x="346" y="244"/>
                </a:lnTo>
                <a:lnTo>
                  <a:pt x="349" y="257"/>
                </a:lnTo>
                <a:lnTo>
                  <a:pt x="352" y="267"/>
                </a:lnTo>
                <a:lnTo>
                  <a:pt x="357" y="274"/>
                </a:lnTo>
                <a:lnTo>
                  <a:pt x="363" y="280"/>
                </a:lnTo>
                <a:lnTo>
                  <a:pt x="371" y="286"/>
                </a:lnTo>
                <a:lnTo>
                  <a:pt x="380" y="290"/>
                </a:lnTo>
                <a:lnTo>
                  <a:pt x="389" y="291"/>
                </a:lnTo>
                <a:lnTo>
                  <a:pt x="398" y="291"/>
                </a:lnTo>
                <a:lnTo>
                  <a:pt x="409" y="291"/>
                </a:lnTo>
                <a:lnTo>
                  <a:pt x="420" y="290"/>
                </a:lnTo>
                <a:lnTo>
                  <a:pt x="428" y="290"/>
                </a:lnTo>
                <a:lnTo>
                  <a:pt x="440" y="288"/>
                </a:lnTo>
                <a:lnTo>
                  <a:pt x="452" y="286"/>
                </a:lnTo>
                <a:lnTo>
                  <a:pt x="465" y="286"/>
                </a:lnTo>
                <a:lnTo>
                  <a:pt x="477" y="288"/>
                </a:lnTo>
                <a:lnTo>
                  <a:pt x="488" y="290"/>
                </a:lnTo>
                <a:lnTo>
                  <a:pt x="500" y="294"/>
                </a:lnTo>
                <a:lnTo>
                  <a:pt x="509" y="299"/>
                </a:lnTo>
                <a:lnTo>
                  <a:pt x="519" y="306"/>
                </a:lnTo>
                <a:lnTo>
                  <a:pt x="525" y="314"/>
                </a:lnTo>
                <a:lnTo>
                  <a:pt x="530" y="324"/>
                </a:lnTo>
                <a:lnTo>
                  <a:pt x="533" y="335"/>
                </a:lnTo>
                <a:lnTo>
                  <a:pt x="535" y="345"/>
                </a:lnTo>
                <a:lnTo>
                  <a:pt x="533" y="357"/>
                </a:lnTo>
                <a:lnTo>
                  <a:pt x="532" y="368"/>
                </a:lnTo>
                <a:lnTo>
                  <a:pt x="533" y="380"/>
                </a:lnTo>
                <a:lnTo>
                  <a:pt x="535" y="390"/>
                </a:lnTo>
                <a:lnTo>
                  <a:pt x="538" y="400"/>
                </a:lnTo>
                <a:lnTo>
                  <a:pt x="542" y="409"/>
                </a:lnTo>
                <a:lnTo>
                  <a:pt x="547" y="417"/>
                </a:lnTo>
                <a:lnTo>
                  <a:pt x="555" y="423"/>
                </a:lnTo>
                <a:lnTo>
                  <a:pt x="566" y="428"/>
                </a:lnTo>
                <a:lnTo>
                  <a:pt x="577" y="431"/>
                </a:lnTo>
                <a:lnTo>
                  <a:pt x="586" y="434"/>
                </a:lnTo>
                <a:lnTo>
                  <a:pt x="598" y="437"/>
                </a:lnTo>
                <a:lnTo>
                  <a:pt x="611" y="440"/>
                </a:lnTo>
                <a:lnTo>
                  <a:pt x="623" y="443"/>
                </a:lnTo>
                <a:lnTo>
                  <a:pt x="634" y="446"/>
                </a:lnTo>
                <a:lnTo>
                  <a:pt x="644" y="450"/>
                </a:lnTo>
                <a:lnTo>
                  <a:pt x="653" y="454"/>
                </a:lnTo>
                <a:lnTo>
                  <a:pt x="660" y="460"/>
                </a:lnTo>
                <a:lnTo>
                  <a:pt x="666" y="466"/>
                </a:lnTo>
                <a:lnTo>
                  <a:pt x="675" y="476"/>
                </a:lnTo>
                <a:lnTo>
                  <a:pt x="679" y="484"/>
                </a:lnTo>
                <a:lnTo>
                  <a:pt x="683" y="494"/>
                </a:lnTo>
                <a:lnTo>
                  <a:pt x="685" y="507"/>
                </a:lnTo>
                <a:lnTo>
                  <a:pt x="684" y="520"/>
                </a:lnTo>
                <a:lnTo>
                  <a:pt x="681" y="531"/>
                </a:lnTo>
                <a:lnTo>
                  <a:pt x="679" y="545"/>
                </a:lnTo>
                <a:lnTo>
                  <a:pt x="675" y="560"/>
                </a:lnTo>
                <a:lnTo>
                  <a:pt x="672" y="574"/>
                </a:lnTo>
                <a:lnTo>
                  <a:pt x="671" y="586"/>
                </a:lnTo>
                <a:lnTo>
                  <a:pt x="671" y="595"/>
                </a:lnTo>
                <a:lnTo>
                  <a:pt x="673" y="610"/>
                </a:lnTo>
                <a:lnTo>
                  <a:pt x="675" y="621"/>
                </a:lnTo>
                <a:lnTo>
                  <a:pt x="680" y="630"/>
                </a:lnTo>
                <a:lnTo>
                  <a:pt x="685" y="640"/>
                </a:lnTo>
                <a:lnTo>
                  <a:pt x="691" y="649"/>
                </a:lnTo>
                <a:lnTo>
                  <a:pt x="698" y="659"/>
                </a:lnTo>
                <a:lnTo>
                  <a:pt x="707" y="666"/>
                </a:lnTo>
                <a:lnTo>
                  <a:pt x="717" y="674"/>
                </a:lnTo>
                <a:lnTo>
                  <a:pt x="726" y="677"/>
                </a:lnTo>
                <a:lnTo>
                  <a:pt x="736" y="680"/>
                </a:lnTo>
                <a:lnTo>
                  <a:pt x="746" y="681"/>
                </a:lnTo>
                <a:lnTo>
                  <a:pt x="759" y="682"/>
                </a:lnTo>
                <a:lnTo>
                  <a:pt x="771" y="681"/>
                </a:lnTo>
              </a:path>
            </a:pathLst>
          </a:custGeom>
          <a:solidFill>
            <a:srgbClr val="FFCCFF"/>
          </a:solidFill>
          <a:ln>
            <a:noFill/>
          </a:ln>
          <a:effectLst>
            <a:prstShdw prst="shdw17" dist="17961" dir="2700000">
              <a:srgbClr val="997A99"/>
            </a:prstShdw>
          </a:effectLst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93" name="Freeform 12"/>
          <p:cNvSpPr>
            <a:spLocks/>
          </p:cNvSpPr>
          <p:nvPr/>
        </p:nvSpPr>
        <p:spPr bwMode="auto">
          <a:xfrm>
            <a:off x="1681163" y="4397375"/>
            <a:ext cx="1231900" cy="1103313"/>
          </a:xfrm>
          <a:custGeom>
            <a:avLst/>
            <a:gdLst>
              <a:gd name="T0" fmla="*/ 0 w 776"/>
              <a:gd name="T1" fmla="*/ 1748989409 h 695"/>
              <a:gd name="T2" fmla="*/ 1950601118 w 776"/>
              <a:gd name="T3" fmla="*/ 0 h 695"/>
              <a:gd name="T4" fmla="*/ 1766630563 w 776"/>
              <a:gd name="T5" fmla="*/ 32762841 h 695"/>
              <a:gd name="T6" fmla="*/ 1774190236 w 776"/>
              <a:gd name="T7" fmla="*/ 90725659 h 695"/>
              <a:gd name="T8" fmla="*/ 1791832118 w 776"/>
              <a:gd name="T9" fmla="*/ 168851329 h 695"/>
              <a:gd name="T10" fmla="*/ 1799391790 w 776"/>
              <a:gd name="T11" fmla="*/ 231854498 h 695"/>
              <a:gd name="T12" fmla="*/ 1786791807 w 776"/>
              <a:gd name="T13" fmla="*/ 297378567 h 695"/>
              <a:gd name="T14" fmla="*/ 1746469319 w 776"/>
              <a:gd name="T15" fmla="*/ 352822010 h 695"/>
              <a:gd name="T16" fmla="*/ 1696066210 w 776"/>
              <a:gd name="T17" fmla="*/ 393144514 h 695"/>
              <a:gd name="T18" fmla="*/ 1635582082 w 776"/>
              <a:gd name="T19" fmla="*/ 413305766 h 695"/>
              <a:gd name="T20" fmla="*/ 1547375848 w 776"/>
              <a:gd name="T21" fmla="*/ 410786404 h 695"/>
              <a:gd name="T22" fmla="*/ 1489413066 w 776"/>
              <a:gd name="T23" fmla="*/ 400705778 h 695"/>
              <a:gd name="T24" fmla="*/ 1433969646 w 776"/>
              <a:gd name="T25" fmla="*/ 355342960 h 695"/>
              <a:gd name="T26" fmla="*/ 1393647158 w 776"/>
              <a:gd name="T27" fmla="*/ 299899517 h 695"/>
              <a:gd name="T28" fmla="*/ 1376005276 w 776"/>
              <a:gd name="T29" fmla="*/ 241935124 h 695"/>
              <a:gd name="T30" fmla="*/ 1381045587 w 776"/>
              <a:gd name="T31" fmla="*/ 178931955 h 695"/>
              <a:gd name="T32" fmla="*/ 1393647158 w 776"/>
              <a:gd name="T33" fmla="*/ 120967562 h 695"/>
              <a:gd name="T34" fmla="*/ 1406247142 w 776"/>
              <a:gd name="T35" fmla="*/ 63004731 h 695"/>
              <a:gd name="T36" fmla="*/ 1398687469 w 776"/>
              <a:gd name="T37" fmla="*/ 7561266 h 695"/>
              <a:gd name="T38" fmla="*/ 1076107571 w 776"/>
              <a:gd name="T39" fmla="*/ 68045044 h 695"/>
              <a:gd name="T40" fmla="*/ 1071067260 w 776"/>
              <a:gd name="T41" fmla="*/ 146169127 h 695"/>
              <a:gd name="T42" fmla="*/ 1068546311 w 776"/>
              <a:gd name="T43" fmla="*/ 211693246 h 695"/>
              <a:gd name="T44" fmla="*/ 1053425378 w 776"/>
              <a:gd name="T45" fmla="*/ 267136689 h 695"/>
              <a:gd name="T46" fmla="*/ 1023183512 w 776"/>
              <a:gd name="T47" fmla="*/ 304939830 h 695"/>
              <a:gd name="T48" fmla="*/ 982861025 w 776"/>
              <a:gd name="T49" fmla="*/ 325101082 h 695"/>
              <a:gd name="T50" fmla="*/ 937498227 w 776"/>
              <a:gd name="T51" fmla="*/ 330141395 h 695"/>
              <a:gd name="T52" fmla="*/ 882054807 w 776"/>
              <a:gd name="T53" fmla="*/ 327620445 h 695"/>
              <a:gd name="T54" fmla="*/ 831651499 w 776"/>
              <a:gd name="T55" fmla="*/ 322580132 h 695"/>
              <a:gd name="T56" fmla="*/ 768648407 w 776"/>
              <a:gd name="T57" fmla="*/ 320060769 h 695"/>
              <a:gd name="T58" fmla="*/ 710684037 w 776"/>
              <a:gd name="T59" fmla="*/ 327620445 h 695"/>
              <a:gd name="T60" fmla="*/ 657761566 w 776"/>
              <a:gd name="T61" fmla="*/ 347781697 h 695"/>
              <a:gd name="T62" fmla="*/ 619958441 w 776"/>
              <a:gd name="T63" fmla="*/ 388104201 h 695"/>
              <a:gd name="T64" fmla="*/ 597277836 w 776"/>
              <a:gd name="T65" fmla="*/ 435988068 h 695"/>
              <a:gd name="T66" fmla="*/ 597277836 w 776"/>
              <a:gd name="T67" fmla="*/ 493950874 h 695"/>
              <a:gd name="T68" fmla="*/ 597277836 w 776"/>
              <a:gd name="T69" fmla="*/ 551915267 h 695"/>
              <a:gd name="T70" fmla="*/ 587197214 w 776"/>
              <a:gd name="T71" fmla="*/ 604837760 h 695"/>
              <a:gd name="T72" fmla="*/ 561995659 w 776"/>
              <a:gd name="T73" fmla="*/ 645160264 h 695"/>
              <a:gd name="T74" fmla="*/ 514111912 w 776"/>
              <a:gd name="T75" fmla="*/ 672882780 h 695"/>
              <a:gd name="T76" fmla="*/ 461189441 w 776"/>
              <a:gd name="T77" fmla="*/ 690523081 h 695"/>
              <a:gd name="T78" fmla="*/ 398184661 w 776"/>
              <a:gd name="T79" fmla="*/ 703124658 h 695"/>
              <a:gd name="T80" fmla="*/ 342741241 w 776"/>
              <a:gd name="T81" fmla="*/ 720764959 h 695"/>
              <a:gd name="T82" fmla="*/ 294859081 w 776"/>
              <a:gd name="T83" fmla="*/ 740926211 h 695"/>
              <a:gd name="T84" fmla="*/ 262096267 w 776"/>
              <a:gd name="T85" fmla="*/ 768648727 h 695"/>
              <a:gd name="T86" fmla="*/ 229335040 w 776"/>
              <a:gd name="T87" fmla="*/ 814011544 h 695"/>
              <a:gd name="T88" fmla="*/ 214214107 w 776"/>
              <a:gd name="T89" fmla="*/ 874495498 h 695"/>
              <a:gd name="T90" fmla="*/ 221773779 w 776"/>
              <a:gd name="T91" fmla="*/ 932458304 h 695"/>
              <a:gd name="T92" fmla="*/ 239415661 w 776"/>
              <a:gd name="T93" fmla="*/ 1008063000 h 695"/>
              <a:gd name="T94" fmla="*/ 249496283 w 776"/>
              <a:gd name="T95" fmla="*/ 1071067706 h 695"/>
              <a:gd name="T96" fmla="*/ 244455972 w 776"/>
              <a:gd name="T97" fmla="*/ 1134070825 h 695"/>
              <a:gd name="T98" fmla="*/ 229335040 w 776"/>
              <a:gd name="T99" fmla="*/ 1189514268 h 695"/>
              <a:gd name="T100" fmla="*/ 206652797 w 776"/>
              <a:gd name="T101" fmla="*/ 1244957711 h 695"/>
              <a:gd name="T102" fmla="*/ 166330310 w 776"/>
              <a:gd name="T103" fmla="*/ 1305441467 h 695"/>
              <a:gd name="T104" fmla="*/ 128528772 w 776"/>
              <a:gd name="T105" fmla="*/ 1343244609 h 695"/>
              <a:gd name="T106" fmla="*/ 88206260 w 776"/>
              <a:gd name="T107" fmla="*/ 1368446174 h 695"/>
              <a:gd name="T108" fmla="*/ 27722516 w 776"/>
              <a:gd name="T109" fmla="*/ 1381046163 h 6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76"/>
              <a:gd name="T166" fmla="*/ 0 h 695"/>
              <a:gd name="T167" fmla="*/ 776 w 776"/>
              <a:gd name="T168" fmla="*/ 695 h 6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76" h="695">
                <a:moveTo>
                  <a:pt x="0" y="548"/>
                </a:moveTo>
                <a:lnTo>
                  <a:pt x="0" y="694"/>
                </a:lnTo>
                <a:lnTo>
                  <a:pt x="775" y="694"/>
                </a:lnTo>
                <a:lnTo>
                  <a:pt x="774" y="0"/>
                </a:lnTo>
                <a:lnTo>
                  <a:pt x="705" y="0"/>
                </a:lnTo>
                <a:lnTo>
                  <a:pt x="701" y="13"/>
                </a:lnTo>
                <a:lnTo>
                  <a:pt x="701" y="23"/>
                </a:lnTo>
                <a:lnTo>
                  <a:pt x="704" y="36"/>
                </a:lnTo>
                <a:lnTo>
                  <a:pt x="707" y="50"/>
                </a:lnTo>
                <a:lnTo>
                  <a:pt x="711" y="67"/>
                </a:lnTo>
                <a:lnTo>
                  <a:pt x="714" y="80"/>
                </a:lnTo>
                <a:lnTo>
                  <a:pt x="714" y="92"/>
                </a:lnTo>
                <a:lnTo>
                  <a:pt x="712" y="105"/>
                </a:lnTo>
                <a:lnTo>
                  <a:pt x="709" y="118"/>
                </a:lnTo>
                <a:lnTo>
                  <a:pt x="701" y="130"/>
                </a:lnTo>
                <a:lnTo>
                  <a:pt x="693" y="140"/>
                </a:lnTo>
                <a:lnTo>
                  <a:pt x="684" y="150"/>
                </a:lnTo>
                <a:lnTo>
                  <a:pt x="673" y="156"/>
                </a:lnTo>
                <a:lnTo>
                  <a:pt x="660" y="161"/>
                </a:lnTo>
                <a:lnTo>
                  <a:pt x="649" y="164"/>
                </a:lnTo>
                <a:lnTo>
                  <a:pt x="633" y="165"/>
                </a:lnTo>
                <a:lnTo>
                  <a:pt x="614" y="163"/>
                </a:lnTo>
                <a:lnTo>
                  <a:pt x="602" y="161"/>
                </a:lnTo>
                <a:lnTo>
                  <a:pt x="591" y="159"/>
                </a:lnTo>
                <a:lnTo>
                  <a:pt x="581" y="152"/>
                </a:lnTo>
                <a:lnTo>
                  <a:pt x="569" y="141"/>
                </a:lnTo>
                <a:lnTo>
                  <a:pt x="560" y="130"/>
                </a:lnTo>
                <a:lnTo>
                  <a:pt x="553" y="119"/>
                </a:lnTo>
                <a:lnTo>
                  <a:pt x="549" y="108"/>
                </a:lnTo>
                <a:lnTo>
                  <a:pt x="546" y="96"/>
                </a:lnTo>
                <a:lnTo>
                  <a:pt x="546" y="84"/>
                </a:lnTo>
                <a:lnTo>
                  <a:pt x="548" y="71"/>
                </a:lnTo>
                <a:lnTo>
                  <a:pt x="550" y="59"/>
                </a:lnTo>
                <a:lnTo>
                  <a:pt x="553" y="48"/>
                </a:lnTo>
                <a:lnTo>
                  <a:pt x="556" y="37"/>
                </a:lnTo>
                <a:lnTo>
                  <a:pt x="558" y="25"/>
                </a:lnTo>
                <a:lnTo>
                  <a:pt x="558" y="14"/>
                </a:lnTo>
                <a:lnTo>
                  <a:pt x="555" y="3"/>
                </a:lnTo>
                <a:lnTo>
                  <a:pt x="426" y="3"/>
                </a:lnTo>
                <a:lnTo>
                  <a:pt x="427" y="27"/>
                </a:lnTo>
                <a:lnTo>
                  <a:pt x="426" y="45"/>
                </a:lnTo>
                <a:lnTo>
                  <a:pt x="425" y="58"/>
                </a:lnTo>
                <a:lnTo>
                  <a:pt x="425" y="70"/>
                </a:lnTo>
                <a:lnTo>
                  <a:pt x="424" y="84"/>
                </a:lnTo>
                <a:lnTo>
                  <a:pt x="421" y="97"/>
                </a:lnTo>
                <a:lnTo>
                  <a:pt x="418" y="106"/>
                </a:lnTo>
                <a:lnTo>
                  <a:pt x="413" y="115"/>
                </a:lnTo>
                <a:lnTo>
                  <a:pt x="406" y="121"/>
                </a:lnTo>
                <a:lnTo>
                  <a:pt x="399" y="127"/>
                </a:lnTo>
                <a:lnTo>
                  <a:pt x="390" y="129"/>
                </a:lnTo>
                <a:lnTo>
                  <a:pt x="381" y="130"/>
                </a:lnTo>
                <a:lnTo>
                  <a:pt x="372" y="131"/>
                </a:lnTo>
                <a:lnTo>
                  <a:pt x="361" y="131"/>
                </a:lnTo>
                <a:lnTo>
                  <a:pt x="350" y="130"/>
                </a:lnTo>
                <a:lnTo>
                  <a:pt x="341" y="129"/>
                </a:lnTo>
                <a:lnTo>
                  <a:pt x="330" y="128"/>
                </a:lnTo>
                <a:lnTo>
                  <a:pt x="318" y="127"/>
                </a:lnTo>
                <a:lnTo>
                  <a:pt x="305" y="127"/>
                </a:lnTo>
                <a:lnTo>
                  <a:pt x="294" y="128"/>
                </a:lnTo>
                <a:lnTo>
                  <a:pt x="282" y="130"/>
                </a:lnTo>
                <a:lnTo>
                  <a:pt x="270" y="134"/>
                </a:lnTo>
                <a:lnTo>
                  <a:pt x="261" y="138"/>
                </a:lnTo>
                <a:lnTo>
                  <a:pt x="252" y="145"/>
                </a:lnTo>
                <a:lnTo>
                  <a:pt x="246" y="154"/>
                </a:lnTo>
                <a:lnTo>
                  <a:pt x="240" y="163"/>
                </a:lnTo>
                <a:lnTo>
                  <a:pt x="237" y="173"/>
                </a:lnTo>
                <a:lnTo>
                  <a:pt x="236" y="185"/>
                </a:lnTo>
                <a:lnTo>
                  <a:pt x="237" y="196"/>
                </a:lnTo>
                <a:lnTo>
                  <a:pt x="238" y="208"/>
                </a:lnTo>
                <a:lnTo>
                  <a:pt x="237" y="219"/>
                </a:lnTo>
                <a:lnTo>
                  <a:pt x="235" y="230"/>
                </a:lnTo>
                <a:lnTo>
                  <a:pt x="233" y="240"/>
                </a:lnTo>
                <a:lnTo>
                  <a:pt x="229" y="249"/>
                </a:lnTo>
                <a:lnTo>
                  <a:pt x="223" y="256"/>
                </a:lnTo>
                <a:lnTo>
                  <a:pt x="215" y="263"/>
                </a:lnTo>
                <a:lnTo>
                  <a:pt x="204" y="267"/>
                </a:lnTo>
                <a:lnTo>
                  <a:pt x="193" y="271"/>
                </a:lnTo>
                <a:lnTo>
                  <a:pt x="183" y="274"/>
                </a:lnTo>
                <a:lnTo>
                  <a:pt x="172" y="277"/>
                </a:lnTo>
                <a:lnTo>
                  <a:pt x="158" y="279"/>
                </a:lnTo>
                <a:lnTo>
                  <a:pt x="148" y="282"/>
                </a:lnTo>
                <a:lnTo>
                  <a:pt x="136" y="286"/>
                </a:lnTo>
                <a:lnTo>
                  <a:pt x="127" y="289"/>
                </a:lnTo>
                <a:lnTo>
                  <a:pt x="117" y="294"/>
                </a:lnTo>
                <a:lnTo>
                  <a:pt x="110" y="300"/>
                </a:lnTo>
                <a:lnTo>
                  <a:pt x="104" y="305"/>
                </a:lnTo>
                <a:lnTo>
                  <a:pt x="96" y="315"/>
                </a:lnTo>
                <a:lnTo>
                  <a:pt x="91" y="323"/>
                </a:lnTo>
                <a:lnTo>
                  <a:pt x="87" y="335"/>
                </a:lnTo>
                <a:lnTo>
                  <a:pt x="85" y="347"/>
                </a:lnTo>
                <a:lnTo>
                  <a:pt x="87" y="358"/>
                </a:lnTo>
                <a:lnTo>
                  <a:pt x="88" y="370"/>
                </a:lnTo>
                <a:lnTo>
                  <a:pt x="91" y="384"/>
                </a:lnTo>
                <a:lnTo>
                  <a:pt x="95" y="400"/>
                </a:lnTo>
                <a:lnTo>
                  <a:pt x="97" y="414"/>
                </a:lnTo>
                <a:lnTo>
                  <a:pt x="99" y="425"/>
                </a:lnTo>
                <a:lnTo>
                  <a:pt x="99" y="436"/>
                </a:lnTo>
                <a:lnTo>
                  <a:pt x="97" y="450"/>
                </a:lnTo>
                <a:lnTo>
                  <a:pt x="94" y="462"/>
                </a:lnTo>
                <a:lnTo>
                  <a:pt x="91" y="472"/>
                </a:lnTo>
                <a:lnTo>
                  <a:pt x="87" y="481"/>
                </a:lnTo>
                <a:lnTo>
                  <a:pt x="82" y="494"/>
                </a:lnTo>
                <a:lnTo>
                  <a:pt x="75" y="508"/>
                </a:lnTo>
                <a:lnTo>
                  <a:pt x="66" y="518"/>
                </a:lnTo>
                <a:lnTo>
                  <a:pt x="59" y="526"/>
                </a:lnTo>
                <a:lnTo>
                  <a:pt x="51" y="533"/>
                </a:lnTo>
                <a:lnTo>
                  <a:pt x="43" y="540"/>
                </a:lnTo>
                <a:lnTo>
                  <a:pt x="35" y="543"/>
                </a:lnTo>
                <a:lnTo>
                  <a:pt x="24" y="546"/>
                </a:lnTo>
                <a:lnTo>
                  <a:pt x="11" y="548"/>
                </a:lnTo>
                <a:lnTo>
                  <a:pt x="0" y="548"/>
                </a:lnTo>
              </a:path>
            </a:pathLst>
          </a:cu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94" name="Freeform 11"/>
          <p:cNvSpPr>
            <a:spLocks/>
          </p:cNvSpPr>
          <p:nvPr/>
        </p:nvSpPr>
        <p:spPr bwMode="auto">
          <a:xfrm>
            <a:off x="1685925" y="3348038"/>
            <a:ext cx="1227138" cy="1316037"/>
          </a:xfrm>
          <a:custGeom>
            <a:avLst/>
            <a:gdLst>
              <a:gd name="T0" fmla="*/ 0 w 773"/>
              <a:gd name="T1" fmla="*/ 0 h 829"/>
              <a:gd name="T2" fmla="*/ 1945561597 w 773"/>
              <a:gd name="T3" fmla="*/ 1665822158 h 829"/>
              <a:gd name="T4" fmla="*/ 1766631281 w 773"/>
              <a:gd name="T5" fmla="*/ 1680943085 h 829"/>
              <a:gd name="T6" fmla="*/ 1764110330 w 773"/>
              <a:gd name="T7" fmla="*/ 1718746197 h 829"/>
              <a:gd name="T8" fmla="*/ 1771671594 w 773"/>
              <a:gd name="T9" fmla="*/ 1764108979 h 829"/>
              <a:gd name="T10" fmla="*/ 1784271582 w 773"/>
              <a:gd name="T11" fmla="*/ 1822071740 h 829"/>
              <a:gd name="T12" fmla="*/ 1791832845 w 773"/>
              <a:gd name="T13" fmla="*/ 1874995779 h 829"/>
              <a:gd name="T14" fmla="*/ 1791832845 w 773"/>
              <a:gd name="T15" fmla="*/ 1925398870 h 829"/>
              <a:gd name="T16" fmla="*/ 1776711907 w 773"/>
              <a:gd name="T17" fmla="*/ 1973281013 h 829"/>
              <a:gd name="T18" fmla="*/ 1743949079 w 773"/>
              <a:gd name="T19" fmla="*/ 2016124434 h 829"/>
              <a:gd name="T20" fmla="*/ 1708666888 w 773"/>
              <a:gd name="T21" fmla="*/ 2048885649 h 829"/>
              <a:gd name="T22" fmla="*/ 1665825021 w 773"/>
              <a:gd name="T23" fmla="*/ 2071567834 h 829"/>
              <a:gd name="T24" fmla="*/ 1610381182 w 773"/>
              <a:gd name="T25" fmla="*/ 2086688761 h 829"/>
              <a:gd name="T26" fmla="*/ 1562497415 w 773"/>
              <a:gd name="T27" fmla="*/ 2086688761 h 829"/>
              <a:gd name="T28" fmla="*/ 1517134598 w 773"/>
              <a:gd name="T29" fmla="*/ 2081648452 h 829"/>
              <a:gd name="T30" fmla="*/ 1476812095 w 773"/>
              <a:gd name="T31" fmla="*/ 2066527525 h 829"/>
              <a:gd name="T32" fmla="*/ 1439010541 w 773"/>
              <a:gd name="T33" fmla="*/ 2038805031 h 829"/>
              <a:gd name="T34" fmla="*/ 1406247713 w 773"/>
              <a:gd name="T35" fmla="*/ 2001003507 h 829"/>
              <a:gd name="T36" fmla="*/ 1378526786 w 773"/>
              <a:gd name="T37" fmla="*/ 1958160086 h 829"/>
              <a:gd name="T38" fmla="*/ 1363405847 w 773"/>
              <a:gd name="T39" fmla="*/ 1897676376 h 829"/>
              <a:gd name="T40" fmla="*/ 1370965522 w 773"/>
              <a:gd name="T41" fmla="*/ 1839713615 h 829"/>
              <a:gd name="T42" fmla="*/ 1383567099 w 773"/>
              <a:gd name="T43" fmla="*/ 1779229906 h 829"/>
              <a:gd name="T44" fmla="*/ 1396167087 w 773"/>
              <a:gd name="T45" fmla="*/ 1721265558 h 829"/>
              <a:gd name="T46" fmla="*/ 1393647725 w 773"/>
              <a:gd name="T47" fmla="*/ 1691023703 h 829"/>
              <a:gd name="T48" fmla="*/ 1066027382 w 773"/>
              <a:gd name="T49" fmla="*/ 1675902776 h 829"/>
              <a:gd name="T50" fmla="*/ 1068546745 w 773"/>
              <a:gd name="T51" fmla="*/ 1580136506 h 829"/>
              <a:gd name="T52" fmla="*/ 1060987069 w 773"/>
              <a:gd name="T53" fmla="*/ 1514612488 h 829"/>
              <a:gd name="T54" fmla="*/ 1048385493 w 773"/>
              <a:gd name="T55" fmla="*/ 1474290015 h 829"/>
              <a:gd name="T56" fmla="*/ 1023183928 w 773"/>
              <a:gd name="T57" fmla="*/ 1441528800 h 829"/>
              <a:gd name="T58" fmla="*/ 985382375 w 773"/>
              <a:gd name="T59" fmla="*/ 1421367563 h 829"/>
              <a:gd name="T60" fmla="*/ 937498608 w 773"/>
              <a:gd name="T61" fmla="*/ 1416327254 h 829"/>
              <a:gd name="T62" fmla="*/ 871974539 w 773"/>
              <a:gd name="T63" fmla="*/ 1418846615 h 829"/>
              <a:gd name="T64" fmla="*/ 808971223 w 773"/>
              <a:gd name="T65" fmla="*/ 1426407872 h 829"/>
              <a:gd name="T66" fmla="*/ 745966517 w 773"/>
              <a:gd name="T67" fmla="*/ 1426407872 h 829"/>
              <a:gd name="T68" fmla="*/ 680442448 w 773"/>
              <a:gd name="T69" fmla="*/ 1411286945 h 829"/>
              <a:gd name="T70" fmla="*/ 632560269 w 773"/>
              <a:gd name="T71" fmla="*/ 1381045090 h 829"/>
              <a:gd name="T72" fmla="*/ 604837754 w 773"/>
              <a:gd name="T73" fmla="*/ 1338201669 h 829"/>
              <a:gd name="T74" fmla="*/ 592237765 w 773"/>
              <a:gd name="T75" fmla="*/ 1280238908 h 829"/>
              <a:gd name="T76" fmla="*/ 594757128 w 773"/>
              <a:gd name="T77" fmla="*/ 1214714890 h 829"/>
              <a:gd name="T78" fmla="*/ 587197452 w 773"/>
              <a:gd name="T79" fmla="*/ 1156750542 h 829"/>
              <a:gd name="T80" fmla="*/ 572076513 w 773"/>
              <a:gd name="T81" fmla="*/ 1118949017 h 829"/>
              <a:gd name="T82" fmla="*/ 551915262 w 773"/>
              <a:gd name="T83" fmla="*/ 1093747472 h 829"/>
              <a:gd name="T84" fmla="*/ 504031495 w 773"/>
              <a:gd name="T85" fmla="*/ 1071065287 h 829"/>
              <a:gd name="T86" fmla="*/ 441028376 w 773"/>
              <a:gd name="T87" fmla="*/ 1053424999 h 829"/>
              <a:gd name="T88" fmla="*/ 372983258 w 773"/>
              <a:gd name="T89" fmla="*/ 1038304072 h 829"/>
              <a:gd name="T90" fmla="*/ 322580129 w 773"/>
              <a:gd name="T91" fmla="*/ 1020662196 h 829"/>
              <a:gd name="T92" fmla="*/ 277217312 w 773"/>
              <a:gd name="T93" fmla="*/ 992941290 h 829"/>
              <a:gd name="T94" fmla="*/ 239415759 w 773"/>
              <a:gd name="T95" fmla="*/ 952618817 h 829"/>
              <a:gd name="T96" fmla="*/ 214214194 w 773"/>
              <a:gd name="T97" fmla="*/ 904735087 h 829"/>
              <a:gd name="T98" fmla="*/ 211693244 w 773"/>
              <a:gd name="T99" fmla="*/ 851812635 h 829"/>
              <a:gd name="T100" fmla="*/ 226814182 w 773"/>
              <a:gd name="T101" fmla="*/ 791328727 h 829"/>
              <a:gd name="T102" fmla="*/ 236894808 w 773"/>
              <a:gd name="T103" fmla="*/ 725804709 h 829"/>
              <a:gd name="T104" fmla="*/ 246975434 w 773"/>
              <a:gd name="T105" fmla="*/ 660280691 h 829"/>
              <a:gd name="T106" fmla="*/ 236894808 w 773"/>
              <a:gd name="T107" fmla="*/ 597276033 h 829"/>
              <a:gd name="T108" fmla="*/ 214214194 w 773"/>
              <a:gd name="T109" fmla="*/ 539313272 h 829"/>
              <a:gd name="T110" fmla="*/ 189012579 w 773"/>
              <a:gd name="T111" fmla="*/ 504031109 h 829"/>
              <a:gd name="T112" fmla="*/ 158770702 w 773"/>
              <a:gd name="T113" fmla="*/ 471268306 h 829"/>
              <a:gd name="T114" fmla="*/ 126007874 w 773"/>
              <a:gd name="T115" fmla="*/ 451107069 h 829"/>
              <a:gd name="T116" fmla="*/ 78125669 w 773"/>
              <a:gd name="T117" fmla="*/ 435986142 h 829"/>
              <a:gd name="T118" fmla="*/ 25201571 w 773"/>
              <a:gd name="T119" fmla="*/ 433466781 h 8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3"/>
              <a:gd name="T181" fmla="*/ 0 h 829"/>
              <a:gd name="T182" fmla="*/ 773 w 773"/>
              <a:gd name="T183" fmla="*/ 829 h 8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3" h="829">
                <a:moveTo>
                  <a:pt x="0" y="172"/>
                </a:moveTo>
                <a:lnTo>
                  <a:pt x="0" y="0"/>
                </a:lnTo>
                <a:lnTo>
                  <a:pt x="771" y="0"/>
                </a:lnTo>
                <a:lnTo>
                  <a:pt x="772" y="661"/>
                </a:lnTo>
                <a:lnTo>
                  <a:pt x="704" y="661"/>
                </a:lnTo>
                <a:lnTo>
                  <a:pt x="701" y="667"/>
                </a:lnTo>
                <a:lnTo>
                  <a:pt x="700" y="675"/>
                </a:lnTo>
                <a:lnTo>
                  <a:pt x="700" y="682"/>
                </a:lnTo>
                <a:lnTo>
                  <a:pt x="701" y="690"/>
                </a:lnTo>
                <a:lnTo>
                  <a:pt x="703" y="700"/>
                </a:lnTo>
                <a:lnTo>
                  <a:pt x="706" y="713"/>
                </a:lnTo>
                <a:lnTo>
                  <a:pt x="708" y="723"/>
                </a:lnTo>
                <a:lnTo>
                  <a:pt x="711" y="734"/>
                </a:lnTo>
                <a:lnTo>
                  <a:pt x="711" y="744"/>
                </a:lnTo>
                <a:lnTo>
                  <a:pt x="711" y="754"/>
                </a:lnTo>
                <a:lnTo>
                  <a:pt x="711" y="764"/>
                </a:lnTo>
                <a:lnTo>
                  <a:pt x="708" y="774"/>
                </a:lnTo>
                <a:lnTo>
                  <a:pt x="705" y="783"/>
                </a:lnTo>
                <a:lnTo>
                  <a:pt x="700" y="791"/>
                </a:lnTo>
                <a:lnTo>
                  <a:pt x="692" y="800"/>
                </a:lnTo>
                <a:lnTo>
                  <a:pt x="685" y="806"/>
                </a:lnTo>
                <a:lnTo>
                  <a:pt x="678" y="813"/>
                </a:lnTo>
                <a:lnTo>
                  <a:pt x="671" y="818"/>
                </a:lnTo>
                <a:lnTo>
                  <a:pt x="661" y="822"/>
                </a:lnTo>
                <a:lnTo>
                  <a:pt x="650" y="826"/>
                </a:lnTo>
                <a:lnTo>
                  <a:pt x="639" y="828"/>
                </a:lnTo>
                <a:lnTo>
                  <a:pt x="630" y="828"/>
                </a:lnTo>
                <a:lnTo>
                  <a:pt x="620" y="828"/>
                </a:lnTo>
                <a:lnTo>
                  <a:pt x="610" y="828"/>
                </a:lnTo>
                <a:lnTo>
                  <a:pt x="602" y="826"/>
                </a:lnTo>
                <a:lnTo>
                  <a:pt x="594" y="823"/>
                </a:lnTo>
                <a:lnTo>
                  <a:pt x="586" y="820"/>
                </a:lnTo>
                <a:lnTo>
                  <a:pt x="579" y="816"/>
                </a:lnTo>
                <a:lnTo>
                  <a:pt x="571" y="809"/>
                </a:lnTo>
                <a:lnTo>
                  <a:pt x="565" y="802"/>
                </a:lnTo>
                <a:lnTo>
                  <a:pt x="558" y="794"/>
                </a:lnTo>
                <a:lnTo>
                  <a:pt x="551" y="786"/>
                </a:lnTo>
                <a:lnTo>
                  <a:pt x="547" y="777"/>
                </a:lnTo>
                <a:lnTo>
                  <a:pt x="544" y="766"/>
                </a:lnTo>
                <a:lnTo>
                  <a:pt x="541" y="753"/>
                </a:lnTo>
                <a:lnTo>
                  <a:pt x="541" y="742"/>
                </a:lnTo>
                <a:lnTo>
                  <a:pt x="544" y="730"/>
                </a:lnTo>
                <a:lnTo>
                  <a:pt x="546" y="718"/>
                </a:lnTo>
                <a:lnTo>
                  <a:pt x="549" y="706"/>
                </a:lnTo>
                <a:lnTo>
                  <a:pt x="552" y="693"/>
                </a:lnTo>
                <a:lnTo>
                  <a:pt x="554" y="683"/>
                </a:lnTo>
                <a:lnTo>
                  <a:pt x="554" y="676"/>
                </a:lnTo>
                <a:lnTo>
                  <a:pt x="553" y="671"/>
                </a:lnTo>
                <a:lnTo>
                  <a:pt x="551" y="665"/>
                </a:lnTo>
                <a:lnTo>
                  <a:pt x="423" y="665"/>
                </a:lnTo>
                <a:lnTo>
                  <a:pt x="425" y="641"/>
                </a:lnTo>
                <a:lnTo>
                  <a:pt x="424" y="627"/>
                </a:lnTo>
                <a:lnTo>
                  <a:pt x="423" y="613"/>
                </a:lnTo>
                <a:lnTo>
                  <a:pt x="421" y="601"/>
                </a:lnTo>
                <a:lnTo>
                  <a:pt x="420" y="593"/>
                </a:lnTo>
                <a:lnTo>
                  <a:pt x="416" y="585"/>
                </a:lnTo>
                <a:lnTo>
                  <a:pt x="412" y="578"/>
                </a:lnTo>
                <a:lnTo>
                  <a:pt x="406" y="572"/>
                </a:lnTo>
                <a:lnTo>
                  <a:pt x="398" y="567"/>
                </a:lnTo>
                <a:lnTo>
                  <a:pt x="391" y="564"/>
                </a:lnTo>
                <a:lnTo>
                  <a:pt x="384" y="563"/>
                </a:lnTo>
                <a:lnTo>
                  <a:pt x="372" y="562"/>
                </a:lnTo>
                <a:lnTo>
                  <a:pt x="359" y="562"/>
                </a:lnTo>
                <a:lnTo>
                  <a:pt x="346" y="563"/>
                </a:lnTo>
                <a:lnTo>
                  <a:pt x="332" y="564"/>
                </a:lnTo>
                <a:lnTo>
                  <a:pt x="321" y="566"/>
                </a:lnTo>
                <a:lnTo>
                  <a:pt x="307" y="567"/>
                </a:lnTo>
                <a:lnTo>
                  <a:pt x="296" y="566"/>
                </a:lnTo>
                <a:lnTo>
                  <a:pt x="286" y="564"/>
                </a:lnTo>
                <a:lnTo>
                  <a:pt x="270" y="560"/>
                </a:lnTo>
                <a:lnTo>
                  <a:pt x="260" y="556"/>
                </a:lnTo>
                <a:lnTo>
                  <a:pt x="251" y="548"/>
                </a:lnTo>
                <a:lnTo>
                  <a:pt x="245" y="540"/>
                </a:lnTo>
                <a:lnTo>
                  <a:pt x="240" y="531"/>
                </a:lnTo>
                <a:lnTo>
                  <a:pt x="236" y="520"/>
                </a:lnTo>
                <a:lnTo>
                  <a:pt x="235" y="508"/>
                </a:lnTo>
                <a:lnTo>
                  <a:pt x="235" y="493"/>
                </a:lnTo>
                <a:lnTo>
                  <a:pt x="236" y="482"/>
                </a:lnTo>
                <a:lnTo>
                  <a:pt x="235" y="471"/>
                </a:lnTo>
                <a:lnTo>
                  <a:pt x="233" y="459"/>
                </a:lnTo>
                <a:lnTo>
                  <a:pt x="230" y="452"/>
                </a:lnTo>
                <a:lnTo>
                  <a:pt x="227" y="444"/>
                </a:lnTo>
                <a:lnTo>
                  <a:pt x="223" y="439"/>
                </a:lnTo>
                <a:lnTo>
                  <a:pt x="219" y="434"/>
                </a:lnTo>
                <a:lnTo>
                  <a:pt x="210" y="430"/>
                </a:lnTo>
                <a:lnTo>
                  <a:pt x="200" y="425"/>
                </a:lnTo>
                <a:lnTo>
                  <a:pt x="189" y="421"/>
                </a:lnTo>
                <a:lnTo>
                  <a:pt x="175" y="418"/>
                </a:lnTo>
                <a:lnTo>
                  <a:pt x="162" y="414"/>
                </a:lnTo>
                <a:lnTo>
                  <a:pt x="148" y="412"/>
                </a:lnTo>
                <a:lnTo>
                  <a:pt x="138" y="408"/>
                </a:lnTo>
                <a:lnTo>
                  <a:pt x="128" y="405"/>
                </a:lnTo>
                <a:lnTo>
                  <a:pt x="117" y="400"/>
                </a:lnTo>
                <a:lnTo>
                  <a:pt x="110" y="394"/>
                </a:lnTo>
                <a:lnTo>
                  <a:pt x="100" y="385"/>
                </a:lnTo>
                <a:lnTo>
                  <a:pt x="95" y="378"/>
                </a:lnTo>
                <a:lnTo>
                  <a:pt x="90" y="370"/>
                </a:lnTo>
                <a:lnTo>
                  <a:pt x="85" y="359"/>
                </a:lnTo>
                <a:lnTo>
                  <a:pt x="84" y="348"/>
                </a:lnTo>
                <a:lnTo>
                  <a:pt x="84" y="338"/>
                </a:lnTo>
                <a:lnTo>
                  <a:pt x="86" y="328"/>
                </a:lnTo>
                <a:lnTo>
                  <a:pt x="90" y="314"/>
                </a:lnTo>
                <a:lnTo>
                  <a:pt x="93" y="300"/>
                </a:lnTo>
                <a:lnTo>
                  <a:pt x="94" y="288"/>
                </a:lnTo>
                <a:lnTo>
                  <a:pt x="97" y="275"/>
                </a:lnTo>
                <a:lnTo>
                  <a:pt x="98" y="262"/>
                </a:lnTo>
                <a:lnTo>
                  <a:pt x="97" y="249"/>
                </a:lnTo>
                <a:lnTo>
                  <a:pt x="94" y="237"/>
                </a:lnTo>
                <a:lnTo>
                  <a:pt x="90" y="225"/>
                </a:lnTo>
                <a:lnTo>
                  <a:pt x="85" y="214"/>
                </a:lnTo>
                <a:lnTo>
                  <a:pt x="79" y="206"/>
                </a:lnTo>
                <a:lnTo>
                  <a:pt x="75" y="200"/>
                </a:lnTo>
                <a:lnTo>
                  <a:pt x="70" y="194"/>
                </a:lnTo>
                <a:lnTo>
                  <a:pt x="63" y="187"/>
                </a:lnTo>
                <a:lnTo>
                  <a:pt x="57" y="183"/>
                </a:lnTo>
                <a:lnTo>
                  <a:pt x="50" y="179"/>
                </a:lnTo>
                <a:lnTo>
                  <a:pt x="41" y="175"/>
                </a:lnTo>
                <a:lnTo>
                  <a:pt x="31" y="173"/>
                </a:lnTo>
                <a:lnTo>
                  <a:pt x="20" y="172"/>
                </a:lnTo>
                <a:lnTo>
                  <a:pt x="10" y="172"/>
                </a:lnTo>
                <a:lnTo>
                  <a:pt x="0" y="172"/>
                </a:lnTo>
              </a:path>
            </a:pathLst>
          </a:custGeom>
          <a:solidFill>
            <a:srgbClr val="DDDDDD"/>
          </a:solidFill>
          <a:ln>
            <a:noFill/>
          </a:ln>
          <a:effectLst>
            <a:prstShdw prst="shdw17" dist="17961" dir="2700000">
              <a:srgbClr val="858585"/>
            </a:prstShdw>
          </a:effectLst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95" name="Freeform 14"/>
          <p:cNvSpPr>
            <a:spLocks/>
          </p:cNvSpPr>
          <p:nvPr/>
        </p:nvSpPr>
        <p:spPr bwMode="auto">
          <a:xfrm>
            <a:off x="457200" y="3348038"/>
            <a:ext cx="1230313" cy="1103312"/>
          </a:xfrm>
          <a:custGeom>
            <a:avLst/>
            <a:gdLst>
              <a:gd name="T0" fmla="*/ 1950601909 w 775"/>
              <a:gd name="T1" fmla="*/ 0 h 695"/>
              <a:gd name="T2" fmla="*/ 0 w 775"/>
              <a:gd name="T3" fmla="*/ 1748987824 h 695"/>
              <a:gd name="T4" fmla="*/ 181451316 w 775"/>
              <a:gd name="T5" fmla="*/ 1713705665 h 695"/>
              <a:gd name="T6" fmla="*/ 176411003 w 775"/>
              <a:gd name="T7" fmla="*/ 1655740927 h 695"/>
              <a:gd name="T8" fmla="*/ 156249751 w 775"/>
              <a:gd name="T9" fmla="*/ 1577616940 h 695"/>
              <a:gd name="T10" fmla="*/ 148690076 w 775"/>
              <a:gd name="T11" fmla="*/ 1514612291 h 695"/>
              <a:gd name="T12" fmla="*/ 161290064 w 775"/>
              <a:gd name="T13" fmla="*/ 1449088281 h 695"/>
              <a:gd name="T14" fmla="*/ 204133518 w 775"/>
              <a:gd name="T15" fmla="*/ 1393644888 h 695"/>
              <a:gd name="T16" fmla="*/ 254536697 w 775"/>
              <a:gd name="T17" fmla="*/ 1353322421 h 695"/>
              <a:gd name="T18" fmla="*/ 315020453 w 775"/>
              <a:gd name="T19" fmla="*/ 1333161187 h 695"/>
              <a:gd name="T20" fmla="*/ 400705773 w 775"/>
              <a:gd name="T21" fmla="*/ 1335682135 h 695"/>
              <a:gd name="T22" fmla="*/ 461189628 w 775"/>
              <a:gd name="T23" fmla="*/ 1345762752 h 695"/>
              <a:gd name="T24" fmla="*/ 516633071 w 775"/>
              <a:gd name="T25" fmla="*/ 1391125528 h 695"/>
              <a:gd name="T26" fmla="*/ 554434624 w 775"/>
              <a:gd name="T27" fmla="*/ 1446568921 h 695"/>
              <a:gd name="T28" fmla="*/ 572076513 w 775"/>
              <a:gd name="T29" fmla="*/ 1502012314 h 695"/>
              <a:gd name="T30" fmla="*/ 569555563 w 775"/>
              <a:gd name="T31" fmla="*/ 1567536323 h 695"/>
              <a:gd name="T32" fmla="*/ 554434624 w 775"/>
              <a:gd name="T33" fmla="*/ 1625499077 h 695"/>
              <a:gd name="T34" fmla="*/ 541834635 w 775"/>
              <a:gd name="T35" fmla="*/ 1683463814 h 695"/>
              <a:gd name="T36" fmla="*/ 549394311 w 775"/>
              <a:gd name="T37" fmla="*/ 1738907207 h 695"/>
              <a:gd name="T38" fmla="*/ 871974539 w 775"/>
              <a:gd name="T39" fmla="*/ 1678423506 h 695"/>
              <a:gd name="T40" fmla="*/ 877014852 w 775"/>
              <a:gd name="T41" fmla="*/ 1600297534 h 695"/>
              <a:gd name="T42" fmla="*/ 879535802 w 775"/>
              <a:gd name="T43" fmla="*/ 1534773525 h 695"/>
              <a:gd name="T44" fmla="*/ 894656741 w 775"/>
              <a:gd name="T45" fmla="*/ 1479330132 h 695"/>
              <a:gd name="T46" fmla="*/ 924898619 w 775"/>
              <a:gd name="T47" fmla="*/ 1441528612 h 695"/>
              <a:gd name="T48" fmla="*/ 965221123 w 775"/>
              <a:gd name="T49" fmla="*/ 1421367378 h 695"/>
              <a:gd name="T50" fmla="*/ 1010583939 w 775"/>
              <a:gd name="T51" fmla="*/ 1416327070 h 695"/>
              <a:gd name="T52" fmla="*/ 1068546745 w 775"/>
              <a:gd name="T53" fmla="*/ 1418846430 h 695"/>
              <a:gd name="T54" fmla="*/ 1118949874 w 775"/>
              <a:gd name="T55" fmla="*/ 1423886739 h 695"/>
              <a:gd name="T56" fmla="*/ 1181954580 w 775"/>
              <a:gd name="T57" fmla="*/ 1426407687 h 695"/>
              <a:gd name="T58" fmla="*/ 1237398022 w 775"/>
              <a:gd name="T59" fmla="*/ 1418846430 h 695"/>
              <a:gd name="T60" fmla="*/ 1290320515 w 775"/>
              <a:gd name="T61" fmla="*/ 1398685197 h 695"/>
              <a:gd name="T62" fmla="*/ 1330643018 w 775"/>
              <a:gd name="T63" fmla="*/ 1358362729 h 695"/>
              <a:gd name="T64" fmla="*/ 1350804270 w 775"/>
              <a:gd name="T65" fmla="*/ 1310480593 h 695"/>
              <a:gd name="T66" fmla="*/ 1350804270 w 775"/>
              <a:gd name="T67" fmla="*/ 1252516252 h 695"/>
              <a:gd name="T68" fmla="*/ 1350804270 w 775"/>
              <a:gd name="T69" fmla="*/ 1194553498 h 695"/>
              <a:gd name="T70" fmla="*/ 1363405846 w 775"/>
              <a:gd name="T71" fmla="*/ 1141629466 h 695"/>
              <a:gd name="T72" fmla="*/ 1386086461 w 775"/>
              <a:gd name="T73" fmla="*/ 1101306998 h 695"/>
              <a:gd name="T74" fmla="*/ 1433970228 w 775"/>
              <a:gd name="T75" fmla="*/ 1073586096 h 695"/>
              <a:gd name="T76" fmla="*/ 1486892720 w 775"/>
              <a:gd name="T77" fmla="*/ 1055944222 h 695"/>
              <a:gd name="T78" fmla="*/ 1549897426 w 775"/>
              <a:gd name="T79" fmla="*/ 1043344245 h 695"/>
              <a:gd name="T80" fmla="*/ 1605340869 w 775"/>
              <a:gd name="T81" fmla="*/ 1025702372 h 695"/>
              <a:gd name="T82" fmla="*/ 1653223048 w 775"/>
              <a:gd name="T83" fmla="*/ 1005541138 h 695"/>
              <a:gd name="T84" fmla="*/ 1688505636 w 775"/>
              <a:gd name="T85" fmla="*/ 977820235 h 695"/>
              <a:gd name="T86" fmla="*/ 1718747513 w 775"/>
              <a:gd name="T87" fmla="*/ 932457459 h 695"/>
              <a:gd name="T88" fmla="*/ 1733868452 w 775"/>
              <a:gd name="T89" fmla="*/ 871973758 h 695"/>
              <a:gd name="T90" fmla="*/ 1726308777 w 775"/>
              <a:gd name="T91" fmla="*/ 814009219 h 695"/>
              <a:gd name="T92" fmla="*/ 1711187838 w 775"/>
              <a:gd name="T93" fmla="*/ 738404592 h 695"/>
              <a:gd name="T94" fmla="*/ 1698586261 w 775"/>
              <a:gd name="T95" fmla="*/ 675401530 h 695"/>
              <a:gd name="T96" fmla="*/ 1703626574 w 775"/>
              <a:gd name="T97" fmla="*/ 612396881 h 695"/>
              <a:gd name="T98" fmla="*/ 1721268464 w 775"/>
              <a:gd name="T99" fmla="*/ 561993796 h 695"/>
              <a:gd name="T100" fmla="*/ 1748989391 w 775"/>
              <a:gd name="T101" fmla="*/ 516631020 h 695"/>
              <a:gd name="T102" fmla="*/ 1791832845 w 775"/>
              <a:gd name="T103" fmla="*/ 468748884 h 695"/>
              <a:gd name="T104" fmla="*/ 1839715024 w 775"/>
              <a:gd name="T105" fmla="*/ 443547342 h 695"/>
              <a:gd name="T106" fmla="*/ 1887598791 w 775"/>
              <a:gd name="T107" fmla="*/ 433466725 h 695"/>
              <a:gd name="T108" fmla="*/ 1950601909 w 775"/>
              <a:gd name="T109" fmla="*/ 433466725 h 6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75"/>
              <a:gd name="T166" fmla="*/ 0 h 695"/>
              <a:gd name="T167" fmla="*/ 775 w 775"/>
              <a:gd name="T168" fmla="*/ 695 h 6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75" h="695">
                <a:moveTo>
                  <a:pt x="774" y="172"/>
                </a:moveTo>
                <a:lnTo>
                  <a:pt x="774" y="0"/>
                </a:lnTo>
                <a:lnTo>
                  <a:pt x="0" y="0"/>
                </a:lnTo>
                <a:lnTo>
                  <a:pt x="0" y="694"/>
                </a:lnTo>
                <a:lnTo>
                  <a:pt x="69" y="694"/>
                </a:lnTo>
                <a:lnTo>
                  <a:pt x="72" y="680"/>
                </a:lnTo>
                <a:lnTo>
                  <a:pt x="72" y="670"/>
                </a:lnTo>
                <a:lnTo>
                  <a:pt x="70" y="657"/>
                </a:lnTo>
                <a:lnTo>
                  <a:pt x="66" y="643"/>
                </a:lnTo>
                <a:lnTo>
                  <a:pt x="62" y="626"/>
                </a:lnTo>
                <a:lnTo>
                  <a:pt x="60" y="613"/>
                </a:lnTo>
                <a:lnTo>
                  <a:pt x="59" y="601"/>
                </a:lnTo>
                <a:lnTo>
                  <a:pt x="61" y="588"/>
                </a:lnTo>
                <a:lnTo>
                  <a:pt x="64" y="575"/>
                </a:lnTo>
                <a:lnTo>
                  <a:pt x="72" y="563"/>
                </a:lnTo>
                <a:lnTo>
                  <a:pt x="81" y="553"/>
                </a:lnTo>
                <a:lnTo>
                  <a:pt x="90" y="543"/>
                </a:lnTo>
                <a:lnTo>
                  <a:pt x="101" y="537"/>
                </a:lnTo>
                <a:lnTo>
                  <a:pt x="114" y="531"/>
                </a:lnTo>
                <a:lnTo>
                  <a:pt x="125" y="529"/>
                </a:lnTo>
                <a:lnTo>
                  <a:pt x="141" y="528"/>
                </a:lnTo>
                <a:lnTo>
                  <a:pt x="159" y="530"/>
                </a:lnTo>
                <a:lnTo>
                  <a:pt x="172" y="531"/>
                </a:lnTo>
                <a:lnTo>
                  <a:pt x="183" y="534"/>
                </a:lnTo>
                <a:lnTo>
                  <a:pt x="193" y="541"/>
                </a:lnTo>
                <a:lnTo>
                  <a:pt x="205" y="552"/>
                </a:lnTo>
                <a:lnTo>
                  <a:pt x="213" y="563"/>
                </a:lnTo>
                <a:lnTo>
                  <a:pt x="220" y="574"/>
                </a:lnTo>
                <a:lnTo>
                  <a:pt x="224" y="585"/>
                </a:lnTo>
                <a:lnTo>
                  <a:pt x="227" y="596"/>
                </a:lnTo>
                <a:lnTo>
                  <a:pt x="227" y="609"/>
                </a:lnTo>
                <a:lnTo>
                  <a:pt x="226" y="622"/>
                </a:lnTo>
                <a:lnTo>
                  <a:pt x="224" y="634"/>
                </a:lnTo>
                <a:lnTo>
                  <a:pt x="220" y="645"/>
                </a:lnTo>
                <a:lnTo>
                  <a:pt x="217" y="656"/>
                </a:lnTo>
                <a:lnTo>
                  <a:pt x="215" y="668"/>
                </a:lnTo>
                <a:lnTo>
                  <a:pt x="215" y="678"/>
                </a:lnTo>
                <a:lnTo>
                  <a:pt x="218" y="690"/>
                </a:lnTo>
                <a:lnTo>
                  <a:pt x="348" y="690"/>
                </a:lnTo>
                <a:lnTo>
                  <a:pt x="346" y="666"/>
                </a:lnTo>
                <a:lnTo>
                  <a:pt x="348" y="648"/>
                </a:lnTo>
                <a:lnTo>
                  <a:pt x="348" y="635"/>
                </a:lnTo>
                <a:lnTo>
                  <a:pt x="349" y="623"/>
                </a:lnTo>
                <a:lnTo>
                  <a:pt x="349" y="609"/>
                </a:lnTo>
                <a:lnTo>
                  <a:pt x="352" y="596"/>
                </a:lnTo>
                <a:lnTo>
                  <a:pt x="355" y="587"/>
                </a:lnTo>
                <a:lnTo>
                  <a:pt x="360" y="578"/>
                </a:lnTo>
                <a:lnTo>
                  <a:pt x="367" y="572"/>
                </a:lnTo>
                <a:lnTo>
                  <a:pt x="374" y="566"/>
                </a:lnTo>
                <a:lnTo>
                  <a:pt x="383" y="564"/>
                </a:lnTo>
                <a:lnTo>
                  <a:pt x="393" y="563"/>
                </a:lnTo>
                <a:lnTo>
                  <a:pt x="401" y="562"/>
                </a:lnTo>
                <a:lnTo>
                  <a:pt x="413" y="562"/>
                </a:lnTo>
                <a:lnTo>
                  <a:pt x="424" y="563"/>
                </a:lnTo>
                <a:lnTo>
                  <a:pt x="432" y="564"/>
                </a:lnTo>
                <a:lnTo>
                  <a:pt x="444" y="565"/>
                </a:lnTo>
                <a:lnTo>
                  <a:pt x="455" y="566"/>
                </a:lnTo>
                <a:lnTo>
                  <a:pt x="469" y="566"/>
                </a:lnTo>
                <a:lnTo>
                  <a:pt x="480" y="565"/>
                </a:lnTo>
                <a:lnTo>
                  <a:pt x="491" y="563"/>
                </a:lnTo>
                <a:lnTo>
                  <a:pt x="504" y="559"/>
                </a:lnTo>
                <a:lnTo>
                  <a:pt x="512" y="555"/>
                </a:lnTo>
                <a:lnTo>
                  <a:pt x="522" y="548"/>
                </a:lnTo>
                <a:lnTo>
                  <a:pt x="528" y="539"/>
                </a:lnTo>
                <a:lnTo>
                  <a:pt x="534" y="530"/>
                </a:lnTo>
                <a:lnTo>
                  <a:pt x="536" y="520"/>
                </a:lnTo>
                <a:lnTo>
                  <a:pt x="538" y="508"/>
                </a:lnTo>
                <a:lnTo>
                  <a:pt x="536" y="497"/>
                </a:lnTo>
                <a:lnTo>
                  <a:pt x="535" y="485"/>
                </a:lnTo>
                <a:lnTo>
                  <a:pt x="536" y="474"/>
                </a:lnTo>
                <a:lnTo>
                  <a:pt x="539" y="463"/>
                </a:lnTo>
                <a:lnTo>
                  <a:pt x="541" y="453"/>
                </a:lnTo>
                <a:lnTo>
                  <a:pt x="545" y="444"/>
                </a:lnTo>
                <a:lnTo>
                  <a:pt x="550" y="437"/>
                </a:lnTo>
                <a:lnTo>
                  <a:pt x="559" y="430"/>
                </a:lnTo>
                <a:lnTo>
                  <a:pt x="569" y="426"/>
                </a:lnTo>
                <a:lnTo>
                  <a:pt x="580" y="422"/>
                </a:lnTo>
                <a:lnTo>
                  <a:pt x="590" y="419"/>
                </a:lnTo>
                <a:lnTo>
                  <a:pt x="601" y="416"/>
                </a:lnTo>
                <a:lnTo>
                  <a:pt x="615" y="414"/>
                </a:lnTo>
                <a:lnTo>
                  <a:pt x="626" y="411"/>
                </a:lnTo>
                <a:lnTo>
                  <a:pt x="637" y="407"/>
                </a:lnTo>
                <a:lnTo>
                  <a:pt x="647" y="404"/>
                </a:lnTo>
                <a:lnTo>
                  <a:pt x="656" y="399"/>
                </a:lnTo>
                <a:lnTo>
                  <a:pt x="664" y="393"/>
                </a:lnTo>
                <a:lnTo>
                  <a:pt x="670" y="388"/>
                </a:lnTo>
                <a:lnTo>
                  <a:pt x="678" y="378"/>
                </a:lnTo>
                <a:lnTo>
                  <a:pt x="682" y="370"/>
                </a:lnTo>
                <a:lnTo>
                  <a:pt x="686" y="358"/>
                </a:lnTo>
                <a:lnTo>
                  <a:pt x="688" y="346"/>
                </a:lnTo>
                <a:lnTo>
                  <a:pt x="687" y="335"/>
                </a:lnTo>
                <a:lnTo>
                  <a:pt x="685" y="323"/>
                </a:lnTo>
                <a:lnTo>
                  <a:pt x="682" y="309"/>
                </a:lnTo>
                <a:lnTo>
                  <a:pt x="679" y="293"/>
                </a:lnTo>
                <a:lnTo>
                  <a:pt x="675" y="279"/>
                </a:lnTo>
                <a:lnTo>
                  <a:pt x="674" y="268"/>
                </a:lnTo>
                <a:lnTo>
                  <a:pt x="674" y="257"/>
                </a:lnTo>
                <a:lnTo>
                  <a:pt x="676" y="243"/>
                </a:lnTo>
                <a:lnTo>
                  <a:pt x="679" y="231"/>
                </a:lnTo>
                <a:lnTo>
                  <a:pt x="683" y="223"/>
                </a:lnTo>
                <a:lnTo>
                  <a:pt x="688" y="214"/>
                </a:lnTo>
                <a:lnTo>
                  <a:pt x="694" y="205"/>
                </a:lnTo>
                <a:lnTo>
                  <a:pt x="701" y="195"/>
                </a:lnTo>
                <a:lnTo>
                  <a:pt x="711" y="186"/>
                </a:lnTo>
                <a:lnTo>
                  <a:pt x="721" y="180"/>
                </a:lnTo>
                <a:lnTo>
                  <a:pt x="730" y="176"/>
                </a:lnTo>
                <a:lnTo>
                  <a:pt x="739" y="173"/>
                </a:lnTo>
                <a:lnTo>
                  <a:pt x="749" y="172"/>
                </a:lnTo>
                <a:lnTo>
                  <a:pt x="762" y="172"/>
                </a:lnTo>
                <a:lnTo>
                  <a:pt x="774" y="172"/>
                </a:lnTo>
              </a:path>
            </a:pathLst>
          </a:cu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7196" name="Group 48"/>
          <p:cNvGrpSpPr>
            <a:grpSpLocks/>
          </p:cNvGrpSpPr>
          <p:nvPr/>
        </p:nvGrpSpPr>
        <p:grpSpPr bwMode="auto">
          <a:xfrm>
            <a:off x="457200" y="3429000"/>
            <a:ext cx="2365375" cy="2012950"/>
            <a:chOff x="778" y="2153"/>
            <a:chExt cx="1490" cy="1268"/>
          </a:xfrm>
        </p:grpSpPr>
        <p:sp>
          <p:nvSpPr>
            <p:cNvPr id="7197" name="Rectangle 16"/>
            <p:cNvSpPr>
              <a:spLocks noChangeArrowheads="1"/>
            </p:cNvSpPr>
            <p:nvPr/>
          </p:nvSpPr>
          <p:spPr bwMode="auto">
            <a:xfrm>
              <a:off x="1302" y="2495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latinLnBrk="0"/>
              <a:r>
                <a:rPr lang="ko-KR" altLang="en-US">
                  <a:latin typeface="Times New Roman" pitchFamily="18" charset="0"/>
                </a:rPr>
                <a:t>조직 </a:t>
              </a:r>
              <a:r>
                <a:rPr lang="en-US" altLang="ko-KR">
                  <a:latin typeface="Times New Roman" pitchFamily="18" charset="0"/>
                </a:rPr>
                <a:t>/</a:t>
              </a:r>
            </a:p>
            <a:p>
              <a:pPr defTabSz="762000" latinLnBrk="0"/>
              <a:r>
                <a:rPr lang="ko-KR" altLang="en-US">
                  <a:latin typeface="Times New Roman" pitchFamily="18" charset="0"/>
                </a:rPr>
                <a:t>관리체계</a:t>
              </a:r>
            </a:p>
          </p:txBody>
        </p:sp>
        <p:sp>
          <p:nvSpPr>
            <p:cNvPr id="7198" name="Rectangle 17"/>
            <p:cNvSpPr>
              <a:spLocks noChangeArrowheads="1"/>
            </p:cNvSpPr>
            <p:nvPr/>
          </p:nvSpPr>
          <p:spPr bwMode="auto">
            <a:xfrm>
              <a:off x="1765" y="2153"/>
              <a:ext cx="5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latinLnBrk="0"/>
              <a:r>
                <a:rPr lang="ko-KR" altLang="en-US">
                  <a:latin typeface="Times New Roman" pitchFamily="18" charset="0"/>
                </a:rPr>
                <a:t>조직문화</a:t>
              </a:r>
            </a:p>
          </p:txBody>
        </p:sp>
        <p:sp>
          <p:nvSpPr>
            <p:cNvPr id="7199" name="Rectangle 18"/>
            <p:cNvSpPr>
              <a:spLocks noChangeArrowheads="1"/>
            </p:cNvSpPr>
            <p:nvPr/>
          </p:nvSpPr>
          <p:spPr bwMode="auto">
            <a:xfrm>
              <a:off x="778" y="3248"/>
              <a:ext cx="5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latinLnBrk="0"/>
              <a:r>
                <a:rPr lang="ko-KR" altLang="en-US">
                  <a:latin typeface="Times New Roman" pitchFamily="18" charset="0"/>
                </a:rPr>
                <a:t>응용시스템</a:t>
              </a:r>
            </a:p>
          </p:txBody>
        </p:sp>
        <p:sp>
          <p:nvSpPr>
            <p:cNvPr id="7200" name="Rectangle 19"/>
            <p:cNvSpPr>
              <a:spLocks noChangeArrowheads="1"/>
            </p:cNvSpPr>
            <p:nvPr/>
          </p:nvSpPr>
          <p:spPr bwMode="auto">
            <a:xfrm>
              <a:off x="1864" y="3248"/>
              <a:ext cx="4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latinLnBrk="0"/>
              <a:r>
                <a:rPr lang="ko-KR" altLang="en-US">
                  <a:latin typeface="Times New Roman" pitchFamily="18" charset="0"/>
                </a:rPr>
                <a:t>인프라</a:t>
              </a:r>
            </a:p>
          </p:txBody>
        </p:sp>
        <p:sp>
          <p:nvSpPr>
            <p:cNvPr id="7201" name="Rectangle 20"/>
            <p:cNvSpPr>
              <a:spLocks noChangeArrowheads="1"/>
            </p:cNvSpPr>
            <p:nvPr/>
          </p:nvSpPr>
          <p:spPr bwMode="auto">
            <a:xfrm>
              <a:off x="842" y="2153"/>
              <a:ext cx="3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latinLnBrk="0"/>
              <a:r>
                <a:rPr lang="ko-KR" altLang="en-US">
                  <a:latin typeface="Times New Roman" pitchFamily="18" charset="0"/>
                </a:rPr>
                <a:t>기 획</a:t>
              </a:r>
            </a:p>
          </p:txBody>
        </p:sp>
        <p:graphicFrame>
          <p:nvGraphicFramePr>
            <p:cNvPr id="7170" name="Object 21"/>
            <p:cNvGraphicFramePr>
              <a:graphicFrameLocks/>
            </p:cNvGraphicFramePr>
            <p:nvPr/>
          </p:nvGraphicFramePr>
          <p:xfrm>
            <a:off x="1384" y="2804"/>
            <a:ext cx="293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7" name="클립" r:id="rId4" imgW="2757753" imgH="717028" progId="MS_ClipArt_Gallery.2">
                    <p:embed/>
                  </p:oleObj>
                </mc:Choice>
                <mc:Fallback>
                  <p:oleObj name="클립" r:id="rId4" imgW="2757753" imgH="717028" progId="MS_ClipArt_Gallery.2">
                    <p:embed/>
                    <p:pic>
                      <p:nvPicPr>
                        <p:cNvPr id="0" name="Object 2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" y="2804"/>
                          <a:ext cx="293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1" name="Object 22"/>
            <p:cNvGraphicFramePr>
              <a:graphicFrameLocks/>
            </p:cNvGraphicFramePr>
            <p:nvPr/>
          </p:nvGraphicFramePr>
          <p:xfrm>
            <a:off x="896" y="2985"/>
            <a:ext cx="272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8" name="클립" r:id="rId6" imgW="1997395" imgH="2517682" progId="MS_ClipArt_Gallery.2">
                    <p:embed/>
                  </p:oleObj>
                </mc:Choice>
                <mc:Fallback>
                  <p:oleObj name="클립" r:id="rId6" imgW="1997395" imgH="2517682" progId="MS_ClipArt_Gallery.2">
                    <p:embed/>
                    <p:pic>
                      <p:nvPicPr>
                        <p:cNvPr id="0" name="Object 2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" y="2985"/>
                          <a:ext cx="272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23"/>
            <p:cNvGraphicFramePr>
              <a:graphicFrameLocks/>
            </p:cNvGraphicFramePr>
            <p:nvPr/>
          </p:nvGraphicFramePr>
          <p:xfrm>
            <a:off x="1906" y="2989"/>
            <a:ext cx="27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9" name="클립" r:id="rId8" imgW="2119230" imgH="2641474" progId="MS_ClipArt_Gallery.2">
                    <p:embed/>
                  </p:oleObj>
                </mc:Choice>
                <mc:Fallback>
                  <p:oleObj name="클립" r:id="rId8" imgW="2119230" imgH="2641474" progId="MS_ClipArt_Gallery.2">
                    <p:embed/>
                    <p:pic>
                      <p:nvPicPr>
                        <p:cNvPr id="0" name="Object 2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6" y="2989"/>
                          <a:ext cx="27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24"/>
            <p:cNvGraphicFramePr>
              <a:graphicFrameLocks/>
            </p:cNvGraphicFramePr>
            <p:nvPr/>
          </p:nvGraphicFramePr>
          <p:xfrm>
            <a:off x="906" y="2324"/>
            <a:ext cx="25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0" name="클립" r:id="rId10" imgW="1633187" imgH="2482075" progId="MS_ClipArt_Gallery.2">
                    <p:embed/>
                  </p:oleObj>
                </mc:Choice>
                <mc:Fallback>
                  <p:oleObj name="클립" r:id="rId10" imgW="1633187" imgH="2482075" progId="MS_ClipArt_Gallery.2">
                    <p:embed/>
                    <p:pic>
                      <p:nvPicPr>
                        <p:cNvPr id="0" name="Object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6" y="2324"/>
                          <a:ext cx="253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25"/>
            <p:cNvGraphicFramePr>
              <a:graphicFrameLocks/>
            </p:cNvGraphicFramePr>
            <p:nvPr/>
          </p:nvGraphicFramePr>
          <p:xfrm>
            <a:off x="1905" y="2333"/>
            <a:ext cx="274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1" name="클립" r:id="rId12" imgW="1518378" imgH="2134664" progId="MS_ClipArt_Gallery.2">
                    <p:embed/>
                  </p:oleObj>
                </mc:Choice>
                <mc:Fallback>
                  <p:oleObj name="클립" r:id="rId12" imgW="1518378" imgH="2134664" progId="MS_ClipArt_Gallery.2">
                    <p:embed/>
                    <p:pic>
                      <p:nvPicPr>
                        <p:cNvPr id="0" name="Object 2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" y="2333"/>
                          <a:ext cx="274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Rectangle 2088"/>
          <p:cNvSpPr txBox="1">
            <a:spLocks noChangeArrowheads="1"/>
          </p:cNvSpPr>
          <p:nvPr/>
        </p:nvSpPr>
        <p:spPr bwMode="auto">
          <a:xfrm>
            <a:off x="0" y="990600"/>
            <a:ext cx="9144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"/>
            </a:pPr>
            <a:r>
              <a:rPr lang="ko-KR" altLang="en-US" dirty="0"/>
              <a:t>지속적인 정보화 사업의 추진과 효율적인 시스템 관리를 위해 정보기술의 기획</a:t>
            </a:r>
            <a:r>
              <a:rPr lang="en-US" altLang="ko-KR" dirty="0"/>
              <a:t>, </a:t>
            </a:r>
            <a:r>
              <a:rPr lang="ko-KR" altLang="en-US" dirty="0"/>
              <a:t>조직문화</a:t>
            </a:r>
            <a:r>
              <a:rPr lang="en-US" altLang="ko-KR" dirty="0"/>
              <a:t>, </a:t>
            </a:r>
            <a:r>
              <a:rPr lang="ko-KR" altLang="en-US" dirty="0"/>
              <a:t>관리체계</a:t>
            </a:r>
            <a:r>
              <a:rPr lang="en-US" altLang="ko-KR" dirty="0"/>
              <a:t>, </a:t>
            </a:r>
            <a:r>
              <a:rPr lang="ko-KR" altLang="en-US" dirty="0"/>
              <a:t>응용시스템 및 인프라 관리의 측면에서 일관된 방향을 가진 정보기술의 운영방향을 유지해야 </a:t>
            </a:r>
            <a:r>
              <a:rPr lang="ko-KR" altLang="en-US" dirty="0" smtClean="0"/>
              <a:t>함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35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4.3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정보기술 운영 방향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7524" y="2438400"/>
            <a:ext cx="8475476" cy="2826804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467544" y="2744924"/>
            <a:ext cx="8064896" cy="2268252"/>
          </a:xfrm>
          <a:prstGeom prst="rect">
            <a:avLst/>
          </a:prstGeom>
          <a:gradFill rotWithShape="0">
            <a:gsLst>
              <a:gs pos="0">
                <a:srgbClr val="C4D4FC"/>
              </a:gs>
              <a:gs pos="50000">
                <a:srgbClr val="FFFFFF"/>
              </a:gs>
              <a:gs pos="100000">
                <a:srgbClr val="C4D4FC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7F97"/>
            </a:prstShdw>
          </a:effectLst>
          <a:extLst/>
        </p:spPr>
        <p:txBody>
          <a:bodyPr wrap="none" lIns="630000" tIns="46800" rIns="90000" bIns="46800" anchor="ctr"/>
          <a:lstStyle/>
          <a:p>
            <a:pPr algn="l"/>
            <a:endParaRPr lang="ko-KR" altLang="en-US" sz="1600" dirty="0">
              <a:latin typeface="휴먼각진헤드라인" pitchFamily="18" charset="-127"/>
              <a:ea typeface="휴먼각진헤드라인" pitchFamily="18" charset="-127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7146925" y="76200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I-4.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정보화 전략 도출</a:t>
            </a:r>
          </a:p>
        </p:txBody>
      </p:sp>
      <p:sp>
        <p:nvSpPr>
          <p:cNvPr id="27654" name="Text Box 35"/>
          <p:cNvSpPr txBox="1">
            <a:spLocks noChangeArrowheads="1"/>
          </p:cNvSpPr>
          <p:nvPr/>
        </p:nvSpPr>
        <p:spPr bwMode="auto">
          <a:xfrm>
            <a:off x="1168400" y="1905000"/>
            <a:ext cx="187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400" b="1" u="sng" dirty="0" smtClean="0"/>
              <a:t>정보화 조직의 미션</a:t>
            </a:r>
            <a:endParaRPr lang="en-US" altLang="ko-KR" sz="1400" b="1" baseline="30000" dirty="0"/>
          </a:p>
        </p:txBody>
      </p:sp>
      <p:sp>
        <p:nvSpPr>
          <p:cNvPr id="2" name="직사각형 1"/>
          <p:cNvSpPr/>
          <p:nvPr/>
        </p:nvSpPr>
        <p:spPr>
          <a:xfrm>
            <a:off x="467544" y="3032956"/>
            <a:ext cx="806489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latinLnBrk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ko-KR" altLang="en-US" sz="1600" b="1" dirty="0">
                <a:latin typeface="+mn-ea"/>
                <a:ea typeface="+mn-ea"/>
              </a:rPr>
              <a:t>하수도분야 </a:t>
            </a:r>
            <a:r>
              <a:rPr kumimoji="0" lang="ko-KR" altLang="en-US" sz="1600" b="1" dirty="0" smtClean="0">
                <a:latin typeface="+mn-ea"/>
                <a:ea typeface="+mn-ea"/>
              </a:rPr>
              <a:t>국고보조사업에 </a:t>
            </a:r>
            <a:r>
              <a:rPr kumimoji="0" lang="ko-KR" altLang="en-US" sz="1600" b="1" dirty="0">
                <a:latin typeface="+mn-ea"/>
                <a:ea typeface="+mn-ea"/>
              </a:rPr>
              <a:t>과학적 데이터에 기반한 예산 편성</a:t>
            </a:r>
            <a:r>
              <a:rPr kumimoji="0" lang="en-US" altLang="ko-KR" sz="1600" b="1" dirty="0">
                <a:latin typeface="+mn-ea"/>
                <a:ea typeface="+mn-ea"/>
              </a:rPr>
              <a:t>·</a:t>
            </a:r>
            <a:r>
              <a:rPr kumimoji="0" lang="ko-KR" altLang="en-US" sz="1600" b="1" dirty="0">
                <a:latin typeface="+mn-ea"/>
                <a:ea typeface="+mn-ea"/>
              </a:rPr>
              <a:t>집행</a:t>
            </a:r>
            <a:r>
              <a:rPr kumimoji="0" lang="en-US" altLang="ko-KR" sz="1600" b="1" dirty="0">
                <a:latin typeface="+mn-ea"/>
                <a:ea typeface="+mn-ea"/>
              </a:rPr>
              <a:t>·</a:t>
            </a:r>
            <a:r>
              <a:rPr kumimoji="0" lang="ko-KR" altLang="en-US" sz="1600" b="1" dirty="0">
                <a:latin typeface="+mn-ea"/>
                <a:ea typeface="+mn-ea"/>
              </a:rPr>
              <a:t>관리의 합리성</a:t>
            </a:r>
            <a:r>
              <a:rPr kumimoji="0" lang="en-US" altLang="ko-KR" sz="1600" b="1" dirty="0">
                <a:latin typeface="+mn-ea"/>
                <a:ea typeface="+mn-ea"/>
              </a:rPr>
              <a:t>, </a:t>
            </a:r>
            <a:r>
              <a:rPr kumimoji="0" lang="ko-KR" altLang="en-US" sz="1600" b="1" dirty="0">
                <a:latin typeface="+mn-ea"/>
                <a:ea typeface="+mn-ea"/>
              </a:rPr>
              <a:t>효율성 제고방안 마련</a:t>
            </a:r>
            <a:endParaRPr kumimoji="0" lang="en-US" altLang="ko-KR" sz="1600" b="1" dirty="0">
              <a:latin typeface="+mn-ea"/>
              <a:ea typeface="+mn-ea"/>
            </a:endParaRPr>
          </a:p>
          <a:p>
            <a:pPr marL="285750" indent="-285750" algn="l" latinLnBrk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ko-KR" altLang="en-US" sz="1600" b="1" dirty="0">
                <a:latin typeface="+mn-ea"/>
                <a:ea typeface="+mn-ea"/>
              </a:rPr>
              <a:t>하수도 행정업무 전산화 방안 마련</a:t>
            </a:r>
          </a:p>
          <a:p>
            <a:pPr marL="285750" indent="-285750" algn="l" latinLnBrk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ko-KR" altLang="en-US" sz="1600" b="1" dirty="0">
                <a:latin typeface="+mn-ea"/>
                <a:ea typeface="+mn-ea"/>
              </a:rPr>
              <a:t>하수도 시설 운영정보시스템을 구축하여 처리장 운영효율 평가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10" name="Rectangle 2088"/>
          <p:cNvSpPr txBox="1">
            <a:spLocks noChangeArrowheads="1"/>
          </p:cNvSpPr>
          <p:nvPr/>
        </p:nvSpPr>
        <p:spPr bwMode="auto">
          <a:xfrm>
            <a:off x="0" y="990600"/>
            <a:ext cx="9144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•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 latinLnBrk="1">
              <a:spcBef>
                <a:spcPct val="50000"/>
              </a:spcBef>
              <a:spcAft>
                <a:spcPct val="0"/>
              </a:spcAft>
              <a:buChar char="–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50000"/>
              </a:spcBef>
              <a:spcAft>
                <a:spcPct val="0"/>
              </a:spcAft>
              <a:buChar char="»"/>
              <a:defRPr kumimoji="1"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"/>
            </a:pPr>
            <a:r>
              <a:rPr lang="ko-KR" altLang="en-US" dirty="0"/>
              <a:t>향후 정보화 조직은 하수도관련 업무 전반에 걸친 효과적 업무지원과 내부 역량 강화를 통해 국가 환경정책에 부합하는 하수도 정보화 사업을 선도하는 정보시스템 전문가 집단으로 발전해 나아가야 </a:t>
            </a:r>
            <a:r>
              <a:rPr lang="ko-KR" altLang="en-US" dirty="0" smtClean="0"/>
              <a:t>함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4.4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정보화 조직의 미션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7"/>
          <p:cNvSpPr>
            <a:spLocks noChangeArrowheads="1"/>
          </p:cNvSpPr>
          <p:nvPr/>
        </p:nvSpPr>
        <p:spPr bwMode="auto">
          <a:xfrm>
            <a:off x="2362200" y="2438400"/>
            <a:ext cx="4419600" cy="609600"/>
          </a:xfrm>
          <a:prstGeom prst="rect">
            <a:avLst/>
          </a:prstGeom>
          <a:gradFill rotWithShape="0">
            <a:gsLst>
              <a:gs pos="0">
                <a:srgbClr val="C4D4FC"/>
              </a:gs>
              <a:gs pos="50000">
                <a:srgbClr val="FFFFFF"/>
              </a:gs>
              <a:gs pos="100000">
                <a:srgbClr val="C4D4FC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7F97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lIns="630000" tIns="46800" rIns="90000" bIns="46800" anchor="ctr"/>
          <a:lstStyle/>
          <a:p>
            <a:pPr algn="l"/>
            <a:r>
              <a:rPr lang="en-US" altLang="ko-KR" sz="1600" dirty="0">
                <a:latin typeface="휴먼각진헤드라인" pitchFamily="18" charset="-127"/>
                <a:ea typeface="휴먼각진헤드라인" pitchFamily="18" charset="-127"/>
              </a:rPr>
              <a:t>I-1. </a:t>
            </a:r>
            <a:r>
              <a:rPr lang="ko-KR" altLang="en-US" sz="1600" dirty="0">
                <a:latin typeface="휴먼각진헤드라인" pitchFamily="18" charset="-127"/>
                <a:ea typeface="휴먼각진헤드라인" pitchFamily="18" charset="-127"/>
              </a:rPr>
              <a:t>사업방향 분석의 체계</a:t>
            </a:r>
          </a:p>
        </p:txBody>
      </p:sp>
      <p:sp>
        <p:nvSpPr>
          <p:cNvPr id="90170" name="Rectangle 58"/>
          <p:cNvSpPr>
            <a:spLocks noChangeArrowheads="1"/>
          </p:cNvSpPr>
          <p:nvPr/>
        </p:nvSpPr>
        <p:spPr bwMode="auto">
          <a:xfrm>
            <a:off x="2362200" y="3200400"/>
            <a:ext cx="441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none" lIns="630000" tIns="46800" rIns="90000" bIns="46800" anchor="ctr"/>
          <a:lstStyle/>
          <a:p>
            <a:pPr algn="l">
              <a:defRPr/>
            </a:pPr>
            <a:r>
              <a:rPr lang="en-US" altLang="ko-KR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I-2. </a:t>
            </a:r>
            <a:r>
              <a:rPr lang="ko-KR" altLang="en-US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사업환경의 이해 </a:t>
            </a:r>
          </a:p>
        </p:txBody>
      </p:sp>
      <p:sp>
        <p:nvSpPr>
          <p:cNvPr id="90171" name="Rectangle 59"/>
          <p:cNvSpPr>
            <a:spLocks noChangeArrowheads="1"/>
          </p:cNvSpPr>
          <p:nvPr/>
        </p:nvSpPr>
        <p:spPr bwMode="auto">
          <a:xfrm>
            <a:off x="2362200" y="3962400"/>
            <a:ext cx="441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none" lIns="630000" tIns="46800" rIns="90000" bIns="46800" anchor="ctr"/>
          <a:lstStyle/>
          <a:p>
            <a:pPr algn="l">
              <a:defRPr/>
            </a:pPr>
            <a:r>
              <a:rPr lang="en-US" altLang="ko-KR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I-3. </a:t>
            </a:r>
            <a:r>
              <a:rPr lang="ko-KR" altLang="en-US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전략과제 및 핵심성공요소 도출</a:t>
            </a:r>
          </a:p>
        </p:txBody>
      </p:sp>
      <p:sp>
        <p:nvSpPr>
          <p:cNvPr id="90172" name="Rectangle 60"/>
          <p:cNvSpPr>
            <a:spLocks noChangeArrowheads="1"/>
          </p:cNvSpPr>
          <p:nvPr/>
        </p:nvSpPr>
        <p:spPr bwMode="auto">
          <a:xfrm>
            <a:off x="2362200" y="4724400"/>
            <a:ext cx="441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none" lIns="630000" tIns="46800" rIns="90000" bIns="46800" anchor="ctr"/>
          <a:lstStyle/>
          <a:p>
            <a:pPr algn="l">
              <a:defRPr/>
            </a:pPr>
            <a:r>
              <a:rPr lang="en-US" altLang="ko-KR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I-4. </a:t>
            </a:r>
            <a:r>
              <a:rPr lang="ko-KR" altLang="en-US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정보화 전략 도출</a:t>
            </a:r>
          </a:p>
        </p:txBody>
      </p:sp>
      <p:sp>
        <p:nvSpPr>
          <p:cNvPr id="12294" name="Text Box 61"/>
          <p:cNvSpPr txBox="1">
            <a:spLocks noChangeArrowheads="1"/>
          </p:cNvSpPr>
          <p:nvPr/>
        </p:nvSpPr>
        <p:spPr bwMode="auto">
          <a:xfrm>
            <a:off x="2987675" y="12954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>
                <a:solidFill>
                  <a:srgbClr val="052E95"/>
                </a:solidFill>
                <a:latin typeface="(한)문화방송" pitchFamily="18" charset="-127"/>
                <a:ea typeface="(한)문화방송" pitchFamily="18" charset="-127"/>
              </a:rPr>
              <a:t>I. </a:t>
            </a:r>
            <a:r>
              <a:rPr lang="ko-KR" altLang="en-US" sz="2400">
                <a:solidFill>
                  <a:srgbClr val="052E95"/>
                </a:solidFill>
                <a:latin typeface="(한)문화방송" pitchFamily="18" charset="-127"/>
                <a:ea typeface="(한)문화방송" pitchFamily="18" charset="-127"/>
              </a:rPr>
              <a:t>사 업 방 향 확 인</a:t>
            </a:r>
          </a:p>
        </p:txBody>
      </p:sp>
      <p:sp>
        <p:nvSpPr>
          <p:cNvPr id="12295" name="Line 62"/>
          <p:cNvSpPr>
            <a:spLocks noChangeShapeType="1"/>
          </p:cNvSpPr>
          <p:nvPr/>
        </p:nvSpPr>
        <p:spPr bwMode="auto">
          <a:xfrm>
            <a:off x="2590800" y="1828800"/>
            <a:ext cx="3886200" cy="0"/>
          </a:xfrm>
          <a:prstGeom prst="line">
            <a:avLst/>
          </a:prstGeom>
          <a:noFill/>
          <a:ln w="12700">
            <a:solidFill>
              <a:srgbClr val="052E95"/>
            </a:solidFill>
            <a:round/>
            <a:headEnd/>
            <a:tailEnd type="none" w="sm" len="med"/>
          </a:ln>
          <a:effectLst>
            <a:prstShdw prst="shdw17" dist="17961" dir="2700000">
              <a:srgbClr val="031C5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12296" name="AutoShape 63"/>
          <p:cNvSpPr>
            <a:spLocks noChangeArrowheads="1"/>
          </p:cNvSpPr>
          <p:nvPr/>
        </p:nvSpPr>
        <p:spPr bwMode="auto">
          <a:xfrm rot="16200000" flipH="1">
            <a:off x="1754187" y="2436813"/>
            <a:ext cx="301625" cy="609600"/>
          </a:xfrm>
          <a:custGeom>
            <a:avLst/>
            <a:gdLst>
              <a:gd name="T0" fmla="*/ 3158949 w 21600"/>
              <a:gd name="T1" fmla="*/ 8602134 h 21600"/>
              <a:gd name="T2" fmla="*/ 2105971 w 21600"/>
              <a:gd name="T3" fmla="*/ 17204267 h 21600"/>
              <a:gd name="T4" fmla="*/ 1052979 w 21600"/>
              <a:gd name="T5" fmla="*/ 8602134 h 21600"/>
              <a:gd name="T6" fmla="*/ 210597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7A8FB"/>
          </a:solidFill>
          <a:ln>
            <a:noFill/>
          </a:ln>
          <a:effectLst>
            <a:prstShdw prst="shdw17" dist="17961" dir="2700000">
              <a:srgbClr val="516597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0651"/>
            <a:ext cx="1179233" cy="3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050"/>
          <p:cNvSpPr>
            <a:spLocks noChangeArrowheads="1"/>
          </p:cNvSpPr>
          <p:nvPr/>
        </p:nvSpPr>
        <p:spPr bwMode="auto">
          <a:xfrm>
            <a:off x="5029200" y="5146948"/>
            <a:ext cx="1295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34" name="Text Box 2051"/>
          <p:cNvSpPr txBox="1">
            <a:spLocks noChangeArrowheads="1"/>
          </p:cNvSpPr>
          <p:nvPr/>
        </p:nvSpPr>
        <p:spPr bwMode="auto">
          <a:xfrm>
            <a:off x="5162550" y="5673998"/>
            <a:ext cx="1022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100" b="1">
                <a:latin typeface="Times New Roman" pitchFamily="18" charset="0"/>
                <a:ea typeface="굴림체" pitchFamily="49" charset="-127"/>
              </a:rPr>
              <a:t>핵심성공요소</a:t>
            </a:r>
          </a:p>
        </p:txBody>
      </p:sp>
      <p:sp>
        <p:nvSpPr>
          <p:cNvPr id="6148" name="Oval 2052"/>
          <p:cNvSpPr>
            <a:spLocks noChangeArrowheads="1"/>
          </p:cNvSpPr>
          <p:nvPr/>
        </p:nvSpPr>
        <p:spPr bwMode="auto">
          <a:xfrm>
            <a:off x="2743200" y="3838848"/>
            <a:ext cx="1295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1026" name="Object 2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926870"/>
              </p:ext>
            </p:extLst>
          </p:nvPr>
        </p:nvGraphicFramePr>
        <p:xfrm>
          <a:off x="3124200" y="3864248"/>
          <a:ext cx="482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클립" r:id="rId3" imgW="1889156" imgH="1830309" progId="MS_ClipArt_Gallery.2">
                  <p:embed/>
                </p:oleObj>
              </mc:Choice>
              <mc:Fallback>
                <p:oleObj name="클립" r:id="rId3" imgW="1889156" imgH="1830309" progId="MS_ClipArt_Gallery.2">
                  <p:embed/>
                  <p:pic>
                    <p:nvPicPr>
                      <p:cNvPr id="0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64248"/>
                        <a:ext cx="4826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2054"/>
          <p:cNvSpPr txBox="1">
            <a:spLocks noChangeArrowheads="1"/>
          </p:cNvSpPr>
          <p:nvPr/>
        </p:nvSpPr>
        <p:spPr bwMode="auto">
          <a:xfrm>
            <a:off x="2971800" y="4753248"/>
            <a:ext cx="1333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1600" indent="-101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ko-KR" sz="1000"/>
              <a:t>3C</a:t>
            </a:r>
            <a:r>
              <a:rPr lang="en-US" altLang="ko-KR" sz="1000" baseline="30000"/>
              <a:t>1)</a:t>
            </a:r>
            <a:r>
              <a:rPr lang="en-US" altLang="ko-KR" sz="1000"/>
              <a:t> </a:t>
            </a:r>
            <a:r>
              <a:rPr lang="ko-KR" altLang="en-US" sz="1000"/>
              <a:t>분석</a:t>
            </a:r>
          </a:p>
          <a:p>
            <a:pPr algn="l" eaLnBrk="1" hangingPunct="1">
              <a:buFontTx/>
              <a:buChar char="•"/>
            </a:pPr>
            <a:r>
              <a:rPr lang="en-US" altLang="ko-KR" sz="1000"/>
              <a:t>SWOT</a:t>
            </a:r>
            <a:r>
              <a:rPr lang="en-US" altLang="ko-KR" sz="1000" baseline="30000"/>
              <a:t>2)</a:t>
            </a:r>
            <a:r>
              <a:rPr lang="en-US" altLang="ko-KR" sz="1000"/>
              <a:t> </a:t>
            </a:r>
            <a:r>
              <a:rPr lang="ko-KR" altLang="en-US" sz="1000"/>
              <a:t>분석</a:t>
            </a:r>
          </a:p>
          <a:p>
            <a:pPr algn="l" eaLnBrk="1" hangingPunct="1">
              <a:buFontTx/>
              <a:buChar char="•"/>
            </a:pPr>
            <a:r>
              <a:rPr lang="ko-KR" altLang="en-US" sz="1000"/>
              <a:t>정보화 경향 분석</a:t>
            </a:r>
          </a:p>
        </p:txBody>
      </p:sp>
      <p:graphicFrame>
        <p:nvGraphicFramePr>
          <p:cNvPr id="1027" name="Object 20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007"/>
              </p:ext>
            </p:extLst>
          </p:nvPr>
        </p:nvGraphicFramePr>
        <p:xfrm>
          <a:off x="5499100" y="5210448"/>
          <a:ext cx="4318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클립" r:id="rId5" imgW="845820" imgH="939089" progId="MS_ClipArt_Gallery.2">
                  <p:embed/>
                </p:oleObj>
              </mc:Choice>
              <mc:Fallback>
                <p:oleObj name="클립" r:id="rId5" imgW="845820" imgH="939089" progId="MS_ClipArt_Gallery.2">
                  <p:embed/>
                  <p:pic>
                    <p:nvPicPr>
                      <p:cNvPr id="0" name="Object 20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5210448"/>
                        <a:ext cx="4318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Oval 2056"/>
          <p:cNvSpPr>
            <a:spLocks noChangeArrowheads="1"/>
          </p:cNvSpPr>
          <p:nvPr/>
        </p:nvSpPr>
        <p:spPr bwMode="auto">
          <a:xfrm>
            <a:off x="7391400" y="3813448"/>
            <a:ext cx="13716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38" name="Text Box 2057"/>
          <p:cNvSpPr txBox="1">
            <a:spLocks noChangeArrowheads="1"/>
          </p:cNvSpPr>
          <p:nvPr/>
        </p:nvSpPr>
        <p:spPr bwMode="auto">
          <a:xfrm>
            <a:off x="7434263" y="4346848"/>
            <a:ext cx="1295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100" b="1">
                <a:latin typeface="Times New Roman" pitchFamily="18" charset="0"/>
                <a:ea typeface="굴림체" pitchFamily="49" charset="-127"/>
              </a:rPr>
              <a:t>하수도</a:t>
            </a:r>
          </a:p>
          <a:p>
            <a:pPr eaLnBrk="1" hangingPunct="1"/>
            <a:r>
              <a:rPr lang="ko-KR" altLang="en-US" sz="1100" b="1">
                <a:latin typeface="Times New Roman" pitchFamily="18" charset="0"/>
                <a:ea typeface="굴림체" pitchFamily="49" charset="-127"/>
              </a:rPr>
              <a:t>정보화 비전수립</a:t>
            </a:r>
          </a:p>
        </p:txBody>
      </p:sp>
      <p:graphicFrame>
        <p:nvGraphicFramePr>
          <p:cNvPr id="1028" name="Object 20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952606"/>
              </p:ext>
            </p:extLst>
          </p:nvPr>
        </p:nvGraphicFramePr>
        <p:xfrm>
          <a:off x="7875588" y="3930923"/>
          <a:ext cx="3365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클립" r:id="rId7" imgW="2145671" imgH="1923861" progId="MS_ClipArt_Gallery.2">
                  <p:embed/>
                </p:oleObj>
              </mc:Choice>
              <mc:Fallback>
                <p:oleObj name="클립" r:id="rId7" imgW="2145671" imgH="1923861" progId="MS_ClipArt_Gallery.2">
                  <p:embed/>
                  <p:pic>
                    <p:nvPicPr>
                      <p:cNvPr id="0" name="Object 20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8" y="3930923"/>
                        <a:ext cx="33655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Oval 2059"/>
          <p:cNvSpPr>
            <a:spLocks noChangeArrowheads="1"/>
          </p:cNvSpPr>
          <p:nvPr/>
        </p:nvSpPr>
        <p:spPr bwMode="auto">
          <a:xfrm>
            <a:off x="584200" y="4524648"/>
            <a:ext cx="1295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1029" name="Object 20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944365"/>
              </p:ext>
            </p:extLst>
          </p:nvPr>
        </p:nvGraphicFramePr>
        <p:xfrm>
          <a:off x="889000" y="4575448"/>
          <a:ext cx="7112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클립" r:id="rId9" imgW="4564455" imgH="3468986" progId="MS_ClipArt_Gallery.2">
                  <p:embed/>
                </p:oleObj>
              </mc:Choice>
              <mc:Fallback>
                <p:oleObj name="클립" r:id="rId9" imgW="4564455" imgH="3468986" progId="MS_ClipArt_Gallery.2">
                  <p:embed/>
                  <p:pic>
                    <p:nvPicPr>
                      <p:cNvPr id="0" name="Object 20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4575448"/>
                        <a:ext cx="7112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2061"/>
          <p:cNvSpPr txBox="1">
            <a:spLocks noChangeArrowheads="1"/>
          </p:cNvSpPr>
          <p:nvPr/>
        </p:nvSpPr>
        <p:spPr bwMode="auto">
          <a:xfrm>
            <a:off x="865188" y="5077098"/>
            <a:ext cx="7778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100" b="1">
                <a:latin typeface="Times New Roman" pitchFamily="18" charset="0"/>
                <a:ea typeface="굴림체" pitchFamily="49" charset="-127"/>
              </a:rPr>
              <a:t>문헌 조사</a:t>
            </a:r>
          </a:p>
        </p:txBody>
      </p:sp>
      <p:sp>
        <p:nvSpPr>
          <p:cNvPr id="6158" name="Oval 2062"/>
          <p:cNvSpPr>
            <a:spLocks noChangeArrowheads="1"/>
          </p:cNvSpPr>
          <p:nvPr/>
        </p:nvSpPr>
        <p:spPr bwMode="auto">
          <a:xfrm>
            <a:off x="584200" y="2695848"/>
            <a:ext cx="1295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1030" name="Object 20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415164"/>
              </p:ext>
            </p:extLst>
          </p:nvPr>
        </p:nvGraphicFramePr>
        <p:xfrm>
          <a:off x="957263" y="2746648"/>
          <a:ext cx="5492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클립" r:id="rId11" imgW="3766242" imgH="2215081" progId="MS_ClipArt_Gallery.2">
                  <p:embed/>
                </p:oleObj>
              </mc:Choice>
              <mc:Fallback>
                <p:oleObj name="클립" r:id="rId11" imgW="3766242" imgH="2215081" progId="MS_ClipArt_Gallery.2">
                  <p:embed/>
                  <p:pic>
                    <p:nvPicPr>
                      <p:cNvPr id="0" name="Object 2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2746648"/>
                        <a:ext cx="549275" cy="371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Text Box 2064"/>
          <p:cNvSpPr txBox="1">
            <a:spLocks noChangeArrowheads="1"/>
          </p:cNvSpPr>
          <p:nvPr/>
        </p:nvSpPr>
        <p:spPr bwMode="auto">
          <a:xfrm>
            <a:off x="768350" y="3075261"/>
            <a:ext cx="920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100" b="1">
                <a:latin typeface="Times New Roman" pitchFamily="18" charset="0"/>
                <a:ea typeface="굴림체" pitchFamily="49" charset="-127"/>
              </a:rPr>
              <a:t>관리자</a:t>
            </a:r>
          </a:p>
          <a:p>
            <a:pPr eaLnBrk="1" hangingPunct="1"/>
            <a:r>
              <a:rPr lang="ko-KR" altLang="en-US" sz="1100" b="1">
                <a:latin typeface="Times New Roman" pitchFamily="18" charset="0"/>
                <a:ea typeface="굴림체" pitchFamily="49" charset="-127"/>
              </a:rPr>
              <a:t>설문</a:t>
            </a:r>
            <a:r>
              <a:rPr lang="en-US" altLang="ko-KR" sz="1100" b="1">
                <a:latin typeface="Times New Roman" pitchFamily="18" charset="0"/>
                <a:ea typeface="굴림체" pitchFamily="49" charset="-127"/>
              </a:rPr>
              <a:t>/</a:t>
            </a:r>
            <a:r>
              <a:rPr lang="ko-KR" altLang="en-US" sz="1100" b="1">
                <a:latin typeface="Times New Roman" pitchFamily="18" charset="0"/>
                <a:ea typeface="굴림체" pitchFamily="49" charset="-127"/>
              </a:rPr>
              <a:t>인터뷰</a:t>
            </a:r>
          </a:p>
        </p:txBody>
      </p:sp>
      <p:sp>
        <p:nvSpPr>
          <p:cNvPr id="1043" name="Text Box 2065"/>
          <p:cNvSpPr txBox="1">
            <a:spLocks noChangeArrowheads="1"/>
          </p:cNvSpPr>
          <p:nvPr/>
        </p:nvSpPr>
        <p:spPr bwMode="auto">
          <a:xfrm>
            <a:off x="3016250" y="4235723"/>
            <a:ext cx="7429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en-US" altLang="ko-KR" sz="1100" b="1">
              <a:latin typeface="Times New Roman" pitchFamily="18" charset="0"/>
              <a:ea typeface="굴림체" pitchFamily="49" charset="-127"/>
            </a:endParaRPr>
          </a:p>
          <a:p>
            <a:pPr eaLnBrk="1" hangingPunct="1"/>
            <a:r>
              <a:rPr lang="ko-KR" altLang="en-US" sz="1100" b="1">
                <a:latin typeface="Times New Roman" pitchFamily="18" charset="0"/>
                <a:ea typeface="굴림체" pitchFamily="49" charset="-127"/>
              </a:rPr>
              <a:t>환경분석</a:t>
            </a:r>
          </a:p>
        </p:txBody>
      </p:sp>
      <p:sp>
        <p:nvSpPr>
          <p:cNvPr id="1044" name="Text Box 2066"/>
          <p:cNvSpPr txBox="1">
            <a:spLocks noChangeArrowheads="1"/>
          </p:cNvSpPr>
          <p:nvPr/>
        </p:nvSpPr>
        <p:spPr bwMode="auto">
          <a:xfrm>
            <a:off x="584200" y="3584848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ko-KR" altLang="en-US" sz="1000" dirty="0"/>
              <a:t>관리자 인터뷰</a:t>
            </a:r>
          </a:p>
          <a:p>
            <a:pPr algn="l" eaLnBrk="1" hangingPunct="1">
              <a:buFontTx/>
              <a:buChar char="•"/>
            </a:pPr>
            <a:r>
              <a:rPr lang="ko-KR" altLang="en-US" sz="1000" dirty="0"/>
              <a:t>주관부처</a:t>
            </a:r>
          </a:p>
          <a:p>
            <a:pPr algn="l" eaLnBrk="1" hangingPunct="1">
              <a:buFontTx/>
              <a:buChar char="•"/>
            </a:pPr>
            <a:r>
              <a:rPr lang="ko-KR" altLang="en-US" sz="1000" dirty="0"/>
              <a:t>검토 및 심의 기관</a:t>
            </a:r>
            <a:br>
              <a:rPr lang="ko-KR" altLang="en-US" sz="1000" dirty="0"/>
            </a:br>
            <a:r>
              <a:rPr lang="ko-KR" altLang="en-US" sz="1000" dirty="0"/>
              <a:t>심의 위원회</a:t>
            </a:r>
          </a:p>
          <a:p>
            <a:pPr algn="l" eaLnBrk="1" hangingPunct="1">
              <a:buFontTx/>
              <a:buChar char="•"/>
            </a:pPr>
            <a:r>
              <a:rPr lang="ko-KR" altLang="en-US" sz="1000" dirty="0"/>
              <a:t>사업자</a:t>
            </a:r>
            <a:r>
              <a:rPr lang="en-US" altLang="ko-KR" sz="1000" dirty="0"/>
              <a:t>/</a:t>
            </a:r>
            <a:r>
              <a:rPr lang="ko-KR" altLang="en-US" sz="1000" dirty="0" err="1"/>
              <a:t>대행자</a:t>
            </a:r>
            <a:endParaRPr lang="ko-KR" altLang="en-US" sz="1000" dirty="0"/>
          </a:p>
        </p:txBody>
      </p:sp>
      <p:sp>
        <p:nvSpPr>
          <p:cNvPr id="6163" name="Oval 2067"/>
          <p:cNvSpPr>
            <a:spLocks noChangeArrowheads="1"/>
          </p:cNvSpPr>
          <p:nvPr/>
        </p:nvSpPr>
        <p:spPr bwMode="auto">
          <a:xfrm>
            <a:off x="5029200" y="2594248"/>
            <a:ext cx="1295400" cy="889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46" name="Text Box 2068"/>
          <p:cNvSpPr txBox="1">
            <a:spLocks noChangeArrowheads="1"/>
          </p:cNvSpPr>
          <p:nvPr/>
        </p:nvSpPr>
        <p:spPr bwMode="auto">
          <a:xfrm>
            <a:off x="5170488" y="3086373"/>
            <a:ext cx="1031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100" b="1" dirty="0">
                <a:latin typeface="Times New Roman" pitchFamily="18" charset="0"/>
                <a:ea typeface="굴림체" pitchFamily="49" charset="-127"/>
              </a:rPr>
              <a:t>하수도업무의</a:t>
            </a:r>
          </a:p>
          <a:p>
            <a:pPr eaLnBrk="1" hangingPunct="1"/>
            <a:r>
              <a:rPr lang="ko-KR" altLang="en-US" sz="1100" b="1" dirty="0" smtClean="0">
                <a:latin typeface="Times New Roman" pitchFamily="18" charset="0"/>
                <a:ea typeface="굴림체" pitchFamily="49" charset="-127"/>
              </a:rPr>
              <a:t>미래상</a:t>
            </a:r>
            <a:endParaRPr lang="ko-KR" altLang="en-US" sz="1100" b="1" dirty="0">
              <a:latin typeface="Times New Roman" pitchFamily="18" charset="0"/>
              <a:ea typeface="굴림체" pitchFamily="49" charset="-127"/>
            </a:endParaRPr>
          </a:p>
        </p:txBody>
      </p:sp>
      <p:graphicFrame>
        <p:nvGraphicFramePr>
          <p:cNvPr id="1031" name="Object 20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402051"/>
              </p:ext>
            </p:extLst>
          </p:nvPr>
        </p:nvGraphicFramePr>
        <p:xfrm>
          <a:off x="5410200" y="2629173"/>
          <a:ext cx="5334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클립" r:id="rId13" imgW="1967620" imgH="1884630" progId="MS_ClipArt_Gallery.2">
                  <p:embed/>
                </p:oleObj>
              </mc:Choice>
              <mc:Fallback>
                <p:oleObj name="클립" r:id="rId13" imgW="1967620" imgH="1884630" progId="MS_ClipArt_Gallery.2">
                  <p:embed/>
                  <p:pic>
                    <p:nvPicPr>
                      <p:cNvPr id="0" name="Object 20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629173"/>
                        <a:ext cx="5334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Oval 2070"/>
          <p:cNvSpPr>
            <a:spLocks noChangeArrowheads="1"/>
          </p:cNvSpPr>
          <p:nvPr/>
        </p:nvSpPr>
        <p:spPr bwMode="auto">
          <a:xfrm>
            <a:off x="5029200" y="3902348"/>
            <a:ext cx="1295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48" name="Text Box 2071"/>
          <p:cNvSpPr txBox="1">
            <a:spLocks noChangeArrowheads="1"/>
          </p:cNvSpPr>
          <p:nvPr/>
        </p:nvSpPr>
        <p:spPr bwMode="auto">
          <a:xfrm>
            <a:off x="5162550" y="4429398"/>
            <a:ext cx="1022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100" b="1">
                <a:latin typeface="Times New Roman" pitchFamily="18" charset="0"/>
                <a:ea typeface="굴림체" pitchFamily="49" charset="-127"/>
              </a:rPr>
              <a:t>전략과제도출</a:t>
            </a:r>
          </a:p>
        </p:txBody>
      </p:sp>
      <p:graphicFrame>
        <p:nvGraphicFramePr>
          <p:cNvPr id="1032" name="Object 20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545407"/>
              </p:ext>
            </p:extLst>
          </p:nvPr>
        </p:nvGraphicFramePr>
        <p:xfrm>
          <a:off x="5435600" y="4003948"/>
          <a:ext cx="5334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" name="클립" r:id="rId15" imgW="1451153" imgH="1259129" progId="MS_ClipArt_Gallery.2">
                  <p:embed/>
                </p:oleObj>
              </mc:Choice>
              <mc:Fallback>
                <p:oleObj name="클립" r:id="rId15" imgW="1451153" imgH="1259129" progId="MS_ClipArt_Gallery.2">
                  <p:embed/>
                  <p:pic>
                    <p:nvPicPr>
                      <p:cNvPr id="0" name="Object 20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003948"/>
                        <a:ext cx="5334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9" name="Text Box 2073"/>
          <p:cNvSpPr txBox="1">
            <a:spLocks noChangeArrowheads="1"/>
          </p:cNvSpPr>
          <p:nvPr/>
        </p:nvSpPr>
        <p:spPr bwMode="auto">
          <a:xfrm>
            <a:off x="457200" y="5413648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90488" indent="-90488" algn="l" eaLnBrk="1" hangingPunct="1">
              <a:defRPr sz="10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ko-KR" altLang="en-US" dirty="0"/>
              <a:t>환경부 기본 계획 및 정보화 계획</a:t>
            </a:r>
          </a:p>
          <a:p>
            <a:r>
              <a:rPr lang="ko-KR" altLang="en-US" dirty="0"/>
              <a:t>각종 관련 법</a:t>
            </a:r>
            <a:r>
              <a:rPr lang="en-US" altLang="ko-KR" dirty="0"/>
              <a:t>/</a:t>
            </a:r>
            <a:r>
              <a:rPr lang="ko-KR" altLang="en-US" dirty="0"/>
              <a:t>제도</a:t>
            </a:r>
          </a:p>
          <a:p>
            <a:r>
              <a:rPr lang="ko-KR" altLang="en-US" dirty="0"/>
              <a:t>각</a:t>
            </a:r>
            <a:r>
              <a:rPr lang="ko-KR" altLang="en-US" dirty="0" smtClean="0"/>
              <a:t>종 </a:t>
            </a:r>
            <a:r>
              <a:rPr lang="ko-KR" altLang="en-US" dirty="0"/>
              <a:t>계획서</a:t>
            </a:r>
          </a:p>
          <a:p>
            <a:r>
              <a:rPr lang="ko-KR" altLang="en-US" dirty="0"/>
              <a:t>업무 지침</a:t>
            </a:r>
          </a:p>
        </p:txBody>
      </p:sp>
      <p:sp>
        <p:nvSpPr>
          <p:cNvPr id="1050" name="Line 2074"/>
          <p:cNvSpPr>
            <a:spLocks noChangeShapeType="1"/>
          </p:cNvSpPr>
          <p:nvPr/>
        </p:nvSpPr>
        <p:spPr bwMode="auto">
          <a:xfrm flipV="1">
            <a:off x="1879600" y="4575448"/>
            <a:ext cx="1016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1" name="Line 2075"/>
          <p:cNvSpPr>
            <a:spLocks noChangeShapeType="1"/>
          </p:cNvSpPr>
          <p:nvPr/>
        </p:nvSpPr>
        <p:spPr bwMode="auto">
          <a:xfrm>
            <a:off x="1879600" y="3305448"/>
            <a:ext cx="1016000" cy="66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2" name="Line 2076"/>
          <p:cNvSpPr>
            <a:spLocks noChangeShapeType="1"/>
          </p:cNvSpPr>
          <p:nvPr/>
        </p:nvSpPr>
        <p:spPr bwMode="auto">
          <a:xfrm>
            <a:off x="4038600" y="4296048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3" name="Line 2077"/>
          <p:cNvSpPr>
            <a:spLocks noChangeShapeType="1"/>
          </p:cNvSpPr>
          <p:nvPr/>
        </p:nvSpPr>
        <p:spPr bwMode="auto">
          <a:xfrm>
            <a:off x="6400800" y="4296048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4" name="Line 2078"/>
          <p:cNvSpPr>
            <a:spLocks noChangeShapeType="1"/>
          </p:cNvSpPr>
          <p:nvPr/>
        </p:nvSpPr>
        <p:spPr bwMode="auto">
          <a:xfrm>
            <a:off x="5695950" y="3534048"/>
            <a:ext cx="0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5" name="Line 2079"/>
          <p:cNvSpPr>
            <a:spLocks noChangeShapeType="1"/>
          </p:cNvSpPr>
          <p:nvPr/>
        </p:nvSpPr>
        <p:spPr bwMode="auto">
          <a:xfrm>
            <a:off x="5695950" y="4772298"/>
            <a:ext cx="0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6" name="Text Box 2080"/>
          <p:cNvSpPr txBox="1">
            <a:spLocks noChangeArrowheads="1"/>
          </p:cNvSpPr>
          <p:nvPr/>
        </p:nvSpPr>
        <p:spPr bwMode="auto">
          <a:xfrm>
            <a:off x="2540000" y="1676400"/>
            <a:ext cx="419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sz="1400" b="1" u="sng" dirty="0"/>
              <a:t>하수도 정보화 기본계획</a:t>
            </a:r>
            <a:r>
              <a:rPr lang="en-US" altLang="ko-KR" sz="1400" b="1" u="sng" dirty="0"/>
              <a:t> </a:t>
            </a:r>
            <a:r>
              <a:rPr lang="ko-KR" altLang="en-US" sz="1400" b="1" u="sng" dirty="0"/>
              <a:t>사업방향분석의 체계</a:t>
            </a:r>
            <a:endParaRPr lang="ko-KR" altLang="en-US" sz="1400" b="1" dirty="0"/>
          </a:p>
        </p:txBody>
      </p:sp>
      <p:sp>
        <p:nvSpPr>
          <p:cNvPr id="1057" name="Text Box 2081"/>
          <p:cNvSpPr txBox="1">
            <a:spLocks noChangeArrowheads="1"/>
          </p:cNvSpPr>
          <p:nvPr/>
        </p:nvSpPr>
        <p:spPr bwMode="auto">
          <a:xfrm>
            <a:off x="6850063" y="76200"/>
            <a:ext cx="229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 dirty="0">
                <a:latin typeface="궁서" pitchFamily="18" charset="-127"/>
                <a:ea typeface="궁서" pitchFamily="18" charset="-127"/>
              </a:rPr>
              <a:t>I-1. </a:t>
            </a:r>
            <a:r>
              <a:rPr lang="ko-KR" altLang="en-US" sz="1400" b="1" dirty="0">
                <a:latin typeface="궁서" pitchFamily="18" charset="-127"/>
                <a:ea typeface="궁서" pitchFamily="18" charset="-127"/>
              </a:rPr>
              <a:t>사업방향분석의 체계</a:t>
            </a:r>
          </a:p>
        </p:txBody>
      </p:sp>
      <p:sp>
        <p:nvSpPr>
          <p:cNvPr id="1058" name="Rectangle 2082"/>
          <p:cNvSpPr>
            <a:spLocks noChangeArrowheads="1"/>
          </p:cNvSpPr>
          <p:nvPr/>
        </p:nvSpPr>
        <p:spPr bwMode="auto">
          <a:xfrm>
            <a:off x="228600" y="2441848"/>
            <a:ext cx="4114800" cy="3810000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1059" name="Rectangle 2083"/>
          <p:cNvSpPr>
            <a:spLocks noChangeArrowheads="1"/>
          </p:cNvSpPr>
          <p:nvPr/>
        </p:nvSpPr>
        <p:spPr bwMode="auto">
          <a:xfrm>
            <a:off x="4419600" y="2441848"/>
            <a:ext cx="2590800" cy="3810000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1060" name="Rectangle 2084"/>
          <p:cNvSpPr>
            <a:spLocks noChangeArrowheads="1"/>
          </p:cNvSpPr>
          <p:nvPr/>
        </p:nvSpPr>
        <p:spPr bwMode="auto">
          <a:xfrm>
            <a:off x="7086600" y="2441848"/>
            <a:ext cx="1905000" cy="3810000"/>
          </a:xfrm>
          <a:prstGeom prst="rect">
            <a:avLst/>
          </a:prstGeom>
          <a:noFill/>
          <a:ln w="1905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1061" name="Rectangle 2085"/>
          <p:cNvSpPr>
            <a:spLocks noChangeArrowheads="1"/>
          </p:cNvSpPr>
          <p:nvPr/>
        </p:nvSpPr>
        <p:spPr bwMode="auto">
          <a:xfrm>
            <a:off x="228600" y="2060848"/>
            <a:ext cx="4114800" cy="381000"/>
          </a:xfrm>
          <a:prstGeom prst="rect">
            <a:avLst/>
          </a:prstGeom>
          <a:solidFill>
            <a:srgbClr val="234600"/>
          </a:solidFill>
          <a:ln w="19050">
            <a:solidFill>
              <a:srgbClr val="234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</a:rPr>
              <a:t>사업환경의 이해</a:t>
            </a:r>
          </a:p>
        </p:txBody>
      </p:sp>
      <p:sp>
        <p:nvSpPr>
          <p:cNvPr id="1062" name="Rectangle 2086"/>
          <p:cNvSpPr>
            <a:spLocks noChangeArrowheads="1"/>
          </p:cNvSpPr>
          <p:nvPr/>
        </p:nvSpPr>
        <p:spPr bwMode="auto">
          <a:xfrm>
            <a:off x="4419600" y="2060848"/>
            <a:ext cx="2590800" cy="381000"/>
          </a:xfrm>
          <a:prstGeom prst="rect">
            <a:avLst/>
          </a:prstGeom>
          <a:solidFill>
            <a:srgbClr val="234600"/>
          </a:solidFill>
          <a:ln w="19050">
            <a:solidFill>
              <a:srgbClr val="234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ko-KR" altLang="en-US" sz="1400" b="1">
                <a:solidFill>
                  <a:schemeClr val="bg1"/>
                </a:solidFill>
                <a:latin typeface="+mn-ea"/>
                <a:ea typeface="+mn-ea"/>
              </a:rPr>
              <a:t>전략과제</a:t>
            </a:r>
            <a:r>
              <a:rPr lang="en-US" altLang="ko-KR" sz="1400" b="1">
                <a:solidFill>
                  <a:schemeClr val="bg1"/>
                </a:solidFill>
                <a:latin typeface="+mn-ea"/>
                <a:ea typeface="+mn-ea"/>
              </a:rPr>
              <a:t>/</a:t>
            </a:r>
            <a:r>
              <a:rPr lang="ko-KR" altLang="en-US" sz="1400" b="1">
                <a:solidFill>
                  <a:schemeClr val="bg1"/>
                </a:solidFill>
                <a:latin typeface="+mn-ea"/>
                <a:ea typeface="+mn-ea"/>
              </a:rPr>
              <a:t>핵심성공요소 도출</a:t>
            </a:r>
          </a:p>
        </p:txBody>
      </p:sp>
      <p:sp>
        <p:nvSpPr>
          <p:cNvPr id="1063" name="Rectangle 2087"/>
          <p:cNvSpPr>
            <a:spLocks noChangeArrowheads="1"/>
          </p:cNvSpPr>
          <p:nvPr/>
        </p:nvSpPr>
        <p:spPr bwMode="auto">
          <a:xfrm>
            <a:off x="7086600" y="2060848"/>
            <a:ext cx="1905000" cy="381000"/>
          </a:xfrm>
          <a:prstGeom prst="rect">
            <a:avLst/>
          </a:prstGeom>
          <a:solidFill>
            <a:srgbClr val="234600"/>
          </a:solidFill>
          <a:ln w="19050">
            <a:solidFill>
              <a:srgbClr val="2346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</a:rPr>
              <a:t>정보화 전략 도출</a:t>
            </a:r>
          </a:p>
        </p:txBody>
      </p:sp>
      <p:sp>
        <p:nvSpPr>
          <p:cNvPr id="1064" name="Rectangle 208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87853"/>
          </a:xfrm>
        </p:spPr>
        <p:txBody>
          <a:bodyPr/>
          <a:lstStyle/>
          <a:p>
            <a:pPr eaLnBrk="1" hangingPunct="1">
              <a:buFont typeface="Wingdings" pitchFamily="2" charset="2"/>
              <a:buChar char=""/>
            </a:pPr>
            <a:r>
              <a:rPr lang="ko-KR" altLang="en-US" sz="1400" dirty="0" smtClean="0"/>
              <a:t>하수도 정보</a:t>
            </a:r>
            <a:r>
              <a:rPr lang="ko-KR" altLang="en-US" sz="1400" dirty="0"/>
              <a:t>화</a:t>
            </a:r>
            <a:r>
              <a:rPr lang="ko-KR" altLang="en-US" sz="1400" dirty="0" smtClean="0"/>
              <a:t>의 효과적인 시행을 위해 업무의 취지와 목표를 이해하고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이를 달성하기 위한 사업성공요소를 도출하고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핵심현안을 극복할 수 있는 정보화</a:t>
            </a:r>
            <a:r>
              <a:rPr lang="en-US" altLang="ko-KR" sz="1400" dirty="0" smtClean="0"/>
              <a:t>(IT) </a:t>
            </a:r>
            <a:r>
              <a:rPr lang="ko-KR" altLang="en-US" sz="1400" dirty="0" smtClean="0"/>
              <a:t>비전과 전략을 수립함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6" name="Rectangle 100"/>
          <p:cNvSpPr>
            <a:spLocks noChangeArrowheads="1"/>
          </p:cNvSpPr>
          <p:nvPr/>
        </p:nvSpPr>
        <p:spPr bwMode="auto">
          <a:xfrm>
            <a:off x="2362200" y="2438400"/>
            <a:ext cx="441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none" lIns="630000" tIns="46800" rIns="90000" bIns="46800" anchor="ctr"/>
          <a:lstStyle/>
          <a:p>
            <a:pPr algn="l">
              <a:defRPr/>
            </a:pPr>
            <a:r>
              <a:rPr lang="en-US" altLang="ko-KR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I-1. </a:t>
            </a:r>
            <a:r>
              <a:rPr lang="ko-KR" altLang="en-US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사업방향 분석의 체계</a:t>
            </a:r>
          </a:p>
        </p:txBody>
      </p:sp>
      <p:sp>
        <p:nvSpPr>
          <p:cNvPr id="13315" name="Rectangle 101"/>
          <p:cNvSpPr>
            <a:spLocks noChangeArrowheads="1"/>
          </p:cNvSpPr>
          <p:nvPr/>
        </p:nvSpPr>
        <p:spPr bwMode="auto">
          <a:xfrm>
            <a:off x="2362200" y="3200400"/>
            <a:ext cx="4419600" cy="609600"/>
          </a:xfrm>
          <a:prstGeom prst="rect">
            <a:avLst/>
          </a:prstGeom>
          <a:gradFill rotWithShape="0">
            <a:gsLst>
              <a:gs pos="0">
                <a:srgbClr val="C4D4FC"/>
              </a:gs>
              <a:gs pos="50000">
                <a:srgbClr val="FFFFFF"/>
              </a:gs>
              <a:gs pos="100000">
                <a:srgbClr val="C4D4FC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7F97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lIns="630000" tIns="46800" rIns="90000" bIns="46800" anchor="ctr"/>
          <a:lstStyle/>
          <a:p>
            <a:pPr algn="l"/>
            <a:r>
              <a:rPr lang="en-US" altLang="ko-KR" sz="1600">
                <a:latin typeface="휴먼각진헤드라인" pitchFamily="18" charset="-127"/>
                <a:ea typeface="휴먼각진헤드라인" pitchFamily="18" charset="-127"/>
              </a:rPr>
              <a:t>I-2. </a:t>
            </a:r>
            <a:r>
              <a:rPr lang="ko-KR" altLang="en-US" sz="1600">
                <a:latin typeface="휴먼각진헤드라인" pitchFamily="18" charset="-127"/>
                <a:ea typeface="휴먼각진헤드라인" pitchFamily="18" charset="-127"/>
              </a:rPr>
              <a:t>사업환경의 이해 </a:t>
            </a:r>
          </a:p>
        </p:txBody>
      </p:sp>
      <p:sp>
        <p:nvSpPr>
          <p:cNvPr id="111718" name="Rectangle 102"/>
          <p:cNvSpPr>
            <a:spLocks noChangeArrowheads="1"/>
          </p:cNvSpPr>
          <p:nvPr/>
        </p:nvSpPr>
        <p:spPr bwMode="auto">
          <a:xfrm>
            <a:off x="2362200" y="3962400"/>
            <a:ext cx="441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none" lIns="630000" tIns="46800" rIns="90000" bIns="46800" anchor="ctr"/>
          <a:lstStyle/>
          <a:p>
            <a:pPr algn="l">
              <a:defRPr/>
            </a:pPr>
            <a:r>
              <a:rPr lang="en-US" altLang="ko-KR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I-3. </a:t>
            </a:r>
            <a:r>
              <a:rPr lang="ko-KR" altLang="en-US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전략과제 및 핵심성공요소 도출</a:t>
            </a:r>
          </a:p>
        </p:txBody>
      </p:sp>
      <p:sp>
        <p:nvSpPr>
          <p:cNvPr id="111719" name="Rectangle 103"/>
          <p:cNvSpPr>
            <a:spLocks noChangeArrowheads="1"/>
          </p:cNvSpPr>
          <p:nvPr/>
        </p:nvSpPr>
        <p:spPr bwMode="auto">
          <a:xfrm>
            <a:off x="2362200" y="4724400"/>
            <a:ext cx="441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 wrap="none" lIns="630000" tIns="46800" rIns="90000" bIns="46800" anchor="ctr"/>
          <a:lstStyle/>
          <a:p>
            <a:pPr algn="l">
              <a:defRPr/>
            </a:pPr>
            <a:r>
              <a:rPr lang="en-US" altLang="ko-KR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I-4. </a:t>
            </a:r>
            <a:r>
              <a:rPr lang="ko-KR" altLang="en-US" sz="1600">
                <a:solidFill>
                  <a:srgbClr val="B2B2B2"/>
                </a:solidFill>
                <a:latin typeface="휴먼각진헤드라인" pitchFamily="18" charset="-127"/>
                <a:ea typeface="휴먼각진헤드라인" pitchFamily="18" charset="-127"/>
              </a:rPr>
              <a:t>정보화 전략 도출</a:t>
            </a:r>
          </a:p>
        </p:txBody>
      </p:sp>
      <p:sp>
        <p:nvSpPr>
          <p:cNvPr id="13318" name="Text Box 104"/>
          <p:cNvSpPr txBox="1">
            <a:spLocks noChangeArrowheads="1"/>
          </p:cNvSpPr>
          <p:nvPr/>
        </p:nvSpPr>
        <p:spPr bwMode="auto">
          <a:xfrm>
            <a:off x="2987675" y="12954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>
                <a:solidFill>
                  <a:srgbClr val="052E95"/>
                </a:solidFill>
                <a:latin typeface="(한)문화방송" pitchFamily="18" charset="-127"/>
                <a:ea typeface="(한)문화방송" pitchFamily="18" charset="-127"/>
              </a:rPr>
              <a:t>I. </a:t>
            </a:r>
            <a:r>
              <a:rPr lang="ko-KR" altLang="en-US" sz="2400">
                <a:solidFill>
                  <a:srgbClr val="052E95"/>
                </a:solidFill>
                <a:latin typeface="(한)문화방송" pitchFamily="18" charset="-127"/>
                <a:ea typeface="(한)문화방송" pitchFamily="18" charset="-127"/>
              </a:rPr>
              <a:t>사 업 방 향 확 인</a:t>
            </a:r>
          </a:p>
        </p:txBody>
      </p:sp>
      <p:sp>
        <p:nvSpPr>
          <p:cNvPr id="13319" name="Line 105"/>
          <p:cNvSpPr>
            <a:spLocks noChangeShapeType="1"/>
          </p:cNvSpPr>
          <p:nvPr/>
        </p:nvSpPr>
        <p:spPr bwMode="auto">
          <a:xfrm>
            <a:off x="2590800" y="1828800"/>
            <a:ext cx="3886200" cy="0"/>
          </a:xfrm>
          <a:prstGeom prst="line">
            <a:avLst/>
          </a:prstGeom>
          <a:noFill/>
          <a:ln w="12700">
            <a:solidFill>
              <a:srgbClr val="052E95"/>
            </a:solidFill>
            <a:round/>
            <a:headEnd/>
            <a:tailEnd type="none" w="sm" len="med"/>
          </a:ln>
          <a:effectLst>
            <a:prstShdw prst="shdw17" dist="17961" dir="2700000">
              <a:srgbClr val="031C5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ko-KR" altLang="en-US"/>
          </a:p>
        </p:txBody>
      </p:sp>
      <p:sp>
        <p:nvSpPr>
          <p:cNvPr id="13320" name="AutoShape 106"/>
          <p:cNvSpPr>
            <a:spLocks noChangeArrowheads="1"/>
          </p:cNvSpPr>
          <p:nvPr/>
        </p:nvSpPr>
        <p:spPr bwMode="auto">
          <a:xfrm rot="16200000" flipH="1">
            <a:off x="1754187" y="3198813"/>
            <a:ext cx="301625" cy="609600"/>
          </a:xfrm>
          <a:custGeom>
            <a:avLst/>
            <a:gdLst>
              <a:gd name="T0" fmla="*/ 3158949 w 21600"/>
              <a:gd name="T1" fmla="*/ 8602134 h 21600"/>
              <a:gd name="T2" fmla="*/ 2105971 w 21600"/>
              <a:gd name="T3" fmla="*/ 17204267 h 21600"/>
              <a:gd name="T4" fmla="*/ 1052979 w 21600"/>
              <a:gd name="T5" fmla="*/ 8602134 h 21600"/>
              <a:gd name="T6" fmla="*/ 210597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7A8FB"/>
          </a:solidFill>
          <a:ln>
            <a:noFill/>
          </a:ln>
          <a:effectLst>
            <a:prstShdw prst="shdw17" dist="17961" dir="2700000">
              <a:srgbClr val="516597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med"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0651"/>
            <a:ext cx="1179233" cy="3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2051"/>
          <p:cNvSpPr>
            <a:spLocks noChangeShapeType="1"/>
          </p:cNvSpPr>
          <p:nvPr/>
        </p:nvSpPr>
        <p:spPr bwMode="auto">
          <a:xfrm>
            <a:off x="4462463" y="4003675"/>
            <a:ext cx="3578225" cy="12874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53" name="Line 2050"/>
          <p:cNvSpPr>
            <a:spLocks noChangeShapeType="1"/>
          </p:cNvSpPr>
          <p:nvPr/>
        </p:nvSpPr>
        <p:spPr bwMode="auto">
          <a:xfrm rot="3600000">
            <a:off x="3474244" y="2397919"/>
            <a:ext cx="1873250" cy="10842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54" name="Line 2051"/>
          <p:cNvSpPr>
            <a:spLocks noChangeShapeType="1"/>
          </p:cNvSpPr>
          <p:nvPr/>
        </p:nvSpPr>
        <p:spPr bwMode="auto">
          <a:xfrm flipV="1">
            <a:off x="628650" y="4013200"/>
            <a:ext cx="3651250" cy="12414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55" name="Text Box 2052"/>
          <p:cNvSpPr txBox="1">
            <a:spLocks noChangeArrowheads="1"/>
          </p:cNvSpPr>
          <p:nvPr/>
        </p:nvSpPr>
        <p:spPr bwMode="auto">
          <a:xfrm>
            <a:off x="7205663" y="76200"/>
            <a:ext cx="193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 dirty="0">
                <a:latin typeface="궁서" pitchFamily="18" charset="-127"/>
                <a:ea typeface="궁서" pitchFamily="18" charset="-127"/>
              </a:rPr>
              <a:t>I-2. </a:t>
            </a:r>
            <a:r>
              <a:rPr lang="ko-KR" altLang="en-US" sz="1400" b="1" dirty="0">
                <a:latin typeface="궁서" pitchFamily="18" charset="-127"/>
                <a:ea typeface="궁서" pitchFamily="18" charset="-127"/>
              </a:rPr>
              <a:t>사업환경의 이해</a:t>
            </a:r>
          </a:p>
        </p:txBody>
      </p:sp>
      <p:sp>
        <p:nvSpPr>
          <p:cNvPr id="2056" name="Rectangle 205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340093"/>
          </a:xfrm>
        </p:spPr>
        <p:txBody>
          <a:bodyPr/>
          <a:lstStyle/>
          <a:p>
            <a:pPr eaLnBrk="1" hangingPunct="1">
              <a:buFont typeface="Wingdings" pitchFamily="2" charset="2"/>
              <a:buChar char=""/>
            </a:pPr>
            <a:r>
              <a:rPr lang="ko-KR" altLang="en-US" sz="1400" dirty="0" smtClean="0"/>
              <a:t>환경분석은 </a:t>
            </a:r>
            <a:r>
              <a:rPr lang="en-US" altLang="ko-KR" sz="1400" dirty="0"/>
              <a:t>SWOT</a:t>
            </a:r>
            <a:r>
              <a:rPr lang="ko-KR" altLang="en-US" sz="1400" dirty="0"/>
              <a:t>분석</a:t>
            </a:r>
            <a:r>
              <a:rPr lang="en-US" altLang="ko-KR" sz="1400" dirty="0"/>
              <a:t>, 3C</a:t>
            </a:r>
            <a:r>
              <a:rPr lang="ko-KR" altLang="en-US" sz="1400" dirty="0" smtClean="0"/>
              <a:t>분석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정보 시스</a:t>
            </a:r>
            <a:r>
              <a:rPr lang="ko-KR" altLang="en-US" sz="1400" dirty="0"/>
              <a:t>템</a:t>
            </a:r>
            <a:r>
              <a:rPr lang="ko-KR" altLang="en-US" sz="1400" dirty="0" smtClean="0"/>
              <a:t> 분석의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가지 측면에서 이루어짐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</p:txBody>
      </p:sp>
      <p:sp>
        <p:nvSpPr>
          <p:cNvPr id="2058" name="AutoShape 2055"/>
          <p:cNvSpPr>
            <a:spLocks noChangeArrowheads="1"/>
          </p:cNvSpPr>
          <p:nvPr/>
        </p:nvSpPr>
        <p:spPr bwMode="auto">
          <a:xfrm rot="667649">
            <a:off x="4576763" y="2374900"/>
            <a:ext cx="1574800" cy="1574800"/>
          </a:xfrm>
          <a:prstGeom prst="rtTriangle">
            <a:avLst/>
          </a:prstGeom>
          <a:gradFill rotWithShape="0">
            <a:gsLst>
              <a:gs pos="0">
                <a:srgbClr val="FFFF99"/>
              </a:gs>
              <a:gs pos="100000">
                <a:srgbClr val="76764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2059" name="AutoShape 2056"/>
          <p:cNvSpPr>
            <a:spLocks noChangeArrowheads="1"/>
          </p:cNvSpPr>
          <p:nvPr/>
        </p:nvSpPr>
        <p:spPr bwMode="auto">
          <a:xfrm rot="20976118" flipH="1">
            <a:off x="2655888" y="2419350"/>
            <a:ext cx="1574800" cy="1574800"/>
          </a:xfrm>
          <a:prstGeom prst="rtTriangle">
            <a:avLst/>
          </a:prstGeom>
          <a:gradFill rotWithShape="0">
            <a:gsLst>
              <a:gs pos="0">
                <a:srgbClr val="767647"/>
              </a:gs>
              <a:gs pos="100000">
                <a:srgbClr val="FFFF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60" name="AutoShape 2058"/>
          <p:cNvSpPr>
            <a:spLocks noChangeArrowheads="1"/>
          </p:cNvSpPr>
          <p:nvPr/>
        </p:nvSpPr>
        <p:spPr bwMode="auto">
          <a:xfrm rot="-2701707" flipH="1" flipV="1">
            <a:off x="3621088" y="4449763"/>
            <a:ext cx="1574800" cy="1574800"/>
          </a:xfrm>
          <a:prstGeom prst="rtTriangle">
            <a:avLst/>
          </a:prstGeom>
          <a:gradFill rotWithShape="0">
            <a:gsLst>
              <a:gs pos="0">
                <a:srgbClr val="767647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61" name="Text Box 2059"/>
          <p:cNvSpPr txBox="1">
            <a:spLocks noChangeArrowheads="1"/>
          </p:cNvSpPr>
          <p:nvPr/>
        </p:nvSpPr>
        <p:spPr bwMode="auto">
          <a:xfrm>
            <a:off x="4651515" y="3200400"/>
            <a:ext cx="72838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b="1" dirty="0" smtClean="0"/>
              <a:t>3C </a:t>
            </a:r>
            <a:r>
              <a:rPr lang="ko-KR" altLang="en-US" b="1" dirty="0"/>
              <a:t>분석</a:t>
            </a:r>
          </a:p>
        </p:txBody>
      </p:sp>
      <p:sp>
        <p:nvSpPr>
          <p:cNvPr id="2062" name="Text Box 2061"/>
          <p:cNvSpPr txBox="1">
            <a:spLocks noChangeArrowheads="1"/>
          </p:cNvSpPr>
          <p:nvPr/>
        </p:nvSpPr>
        <p:spPr bwMode="auto">
          <a:xfrm>
            <a:off x="4062413" y="4597400"/>
            <a:ext cx="6921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b="1"/>
              <a:t>정보</a:t>
            </a:r>
          </a:p>
          <a:p>
            <a:pPr eaLnBrk="1" hangingPunct="1"/>
            <a:r>
              <a:rPr lang="ko-KR" altLang="en-US" b="1"/>
              <a:t>시스템 </a:t>
            </a:r>
          </a:p>
          <a:p>
            <a:pPr eaLnBrk="1" hangingPunct="1"/>
            <a:r>
              <a:rPr lang="ko-KR" altLang="en-US" b="1"/>
              <a:t>분석</a:t>
            </a:r>
          </a:p>
        </p:txBody>
      </p:sp>
      <p:sp>
        <p:nvSpPr>
          <p:cNvPr id="2063" name="Text Box 2062"/>
          <p:cNvSpPr txBox="1">
            <a:spLocks noChangeArrowheads="1"/>
          </p:cNvSpPr>
          <p:nvPr/>
        </p:nvSpPr>
        <p:spPr bwMode="auto">
          <a:xfrm>
            <a:off x="3380596" y="3152131"/>
            <a:ext cx="620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b="1" dirty="0" smtClean="0"/>
              <a:t>SWOT</a:t>
            </a:r>
            <a:endParaRPr lang="en-US" altLang="ko-KR" b="1" baseline="30000" dirty="0"/>
          </a:p>
          <a:p>
            <a:pPr eaLnBrk="1" hangingPunct="1"/>
            <a:r>
              <a:rPr lang="ko-KR" altLang="en-US" b="1" dirty="0"/>
              <a:t>분석</a:t>
            </a:r>
          </a:p>
        </p:txBody>
      </p:sp>
      <p:sp>
        <p:nvSpPr>
          <p:cNvPr id="2064" name="Text Box 2063"/>
          <p:cNvSpPr txBox="1">
            <a:spLocks noChangeArrowheads="1"/>
          </p:cNvSpPr>
          <p:nvPr/>
        </p:nvSpPr>
        <p:spPr bwMode="auto">
          <a:xfrm>
            <a:off x="457200" y="1828800"/>
            <a:ext cx="3276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ko-KR" sz="1100"/>
              <a:t>SWOT(Strength,Weakness,Opportunity,Threat)</a:t>
            </a:r>
            <a:r>
              <a:rPr lang="ko-KR" altLang="en-US" sz="1100"/>
              <a:t>는 조직 내부의 강점과 약점을 파악하고</a:t>
            </a:r>
            <a:r>
              <a:rPr lang="en-US" altLang="ko-KR" sz="1100"/>
              <a:t>, </a:t>
            </a:r>
            <a:r>
              <a:rPr lang="ko-KR" altLang="en-US" sz="1100"/>
              <a:t>조직의 외부환경요인에 대하여 그 기회요소와 위협요소를 확인하여</a:t>
            </a:r>
            <a:r>
              <a:rPr lang="en-US" altLang="ko-KR" sz="1100"/>
              <a:t>, </a:t>
            </a:r>
            <a:r>
              <a:rPr lang="ko-KR" altLang="en-US" sz="1100"/>
              <a:t>이에 대응하는 전략을 개발함</a:t>
            </a:r>
          </a:p>
        </p:txBody>
      </p:sp>
      <p:sp>
        <p:nvSpPr>
          <p:cNvPr id="2065" name="Text Box 2065"/>
          <p:cNvSpPr txBox="1">
            <a:spLocks noChangeArrowheads="1"/>
          </p:cNvSpPr>
          <p:nvPr/>
        </p:nvSpPr>
        <p:spPr bwMode="auto">
          <a:xfrm>
            <a:off x="3502025" y="5327650"/>
            <a:ext cx="2895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ko-KR" altLang="en-US" sz="1100" dirty="0"/>
              <a:t>각종 </a:t>
            </a:r>
            <a:r>
              <a:rPr lang="ko-KR" altLang="en-US" sz="1100" dirty="0" smtClean="0"/>
              <a:t>업</a:t>
            </a:r>
            <a:r>
              <a:rPr lang="ko-KR" altLang="en-US" sz="1100" dirty="0"/>
              <a:t>무</a:t>
            </a:r>
            <a:r>
              <a:rPr lang="ko-KR" altLang="en-US" sz="1100" dirty="0" smtClean="0"/>
              <a:t>를 </a:t>
            </a:r>
            <a:r>
              <a:rPr lang="ko-KR" altLang="en-US" sz="1100" dirty="0"/>
              <a:t>위한 현재의 정보시스템 발전 상황을 단계별</a:t>
            </a:r>
            <a:r>
              <a:rPr lang="en-US" altLang="ko-KR" sz="1100" dirty="0"/>
              <a:t>/</a:t>
            </a:r>
            <a:r>
              <a:rPr lang="ko-KR" altLang="en-US" sz="1100" dirty="0"/>
              <a:t>항목별로 파악하고</a:t>
            </a:r>
            <a:r>
              <a:rPr lang="en-US" altLang="ko-KR" sz="1100" dirty="0"/>
              <a:t>, </a:t>
            </a:r>
            <a:r>
              <a:rPr lang="ko-KR" altLang="en-US" sz="1100" dirty="0"/>
              <a:t>변화되는 정보기술과 사용자 요구사항을 </a:t>
            </a:r>
          </a:p>
          <a:p>
            <a:pPr algn="l" eaLnBrk="1" hangingPunct="1">
              <a:lnSpc>
                <a:spcPct val="110000"/>
              </a:lnSpc>
            </a:pPr>
            <a:r>
              <a:rPr lang="ko-KR" altLang="en-US" sz="1100" dirty="0"/>
              <a:t>파악하여 이에 대한 대응전략의 시사점을 </a:t>
            </a:r>
          </a:p>
          <a:p>
            <a:pPr algn="l" eaLnBrk="1" hangingPunct="1">
              <a:lnSpc>
                <a:spcPct val="110000"/>
              </a:lnSpc>
            </a:pPr>
            <a:r>
              <a:rPr lang="ko-KR" altLang="en-US" sz="1100" dirty="0"/>
              <a:t>확인함</a:t>
            </a:r>
          </a:p>
        </p:txBody>
      </p:sp>
      <p:grpSp>
        <p:nvGrpSpPr>
          <p:cNvPr id="2066" name="Group 2066"/>
          <p:cNvGrpSpPr>
            <a:grpSpLocks/>
          </p:cNvGrpSpPr>
          <p:nvPr/>
        </p:nvGrpSpPr>
        <p:grpSpPr bwMode="auto">
          <a:xfrm>
            <a:off x="6553200" y="3352800"/>
            <a:ext cx="609600" cy="533400"/>
            <a:chOff x="240" y="2928"/>
            <a:chExt cx="288" cy="240"/>
          </a:xfrm>
        </p:grpSpPr>
        <p:sp>
          <p:nvSpPr>
            <p:cNvPr id="2072" name="Oval 2067"/>
            <p:cNvSpPr>
              <a:spLocks noChangeArrowheads="1"/>
            </p:cNvSpPr>
            <p:nvPr/>
          </p:nvSpPr>
          <p:spPr bwMode="auto">
            <a:xfrm>
              <a:off x="336" y="2928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3" name="Oval 2068"/>
            <p:cNvSpPr>
              <a:spLocks noChangeArrowheads="1"/>
            </p:cNvSpPr>
            <p:nvPr/>
          </p:nvSpPr>
          <p:spPr bwMode="auto">
            <a:xfrm>
              <a:off x="432" y="3072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4" name="Oval 2069"/>
            <p:cNvSpPr>
              <a:spLocks noChangeArrowheads="1"/>
            </p:cNvSpPr>
            <p:nvPr/>
          </p:nvSpPr>
          <p:spPr bwMode="auto">
            <a:xfrm>
              <a:off x="240" y="3072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5" name="Line 2070"/>
            <p:cNvSpPr>
              <a:spLocks noChangeShapeType="1"/>
            </p:cNvSpPr>
            <p:nvPr/>
          </p:nvSpPr>
          <p:spPr bwMode="auto">
            <a:xfrm flipV="1">
              <a:off x="275" y="2976"/>
              <a:ext cx="96" cy="14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6" name="Line 2071"/>
            <p:cNvSpPr>
              <a:spLocks noChangeShapeType="1"/>
            </p:cNvSpPr>
            <p:nvPr/>
          </p:nvSpPr>
          <p:spPr bwMode="auto">
            <a:xfrm>
              <a:off x="384" y="2976"/>
              <a:ext cx="96" cy="14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7" name="Line 2072"/>
            <p:cNvSpPr>
              <a:spLocks noChangeShapeType="1"/>
            </p:cNvSpPr>
            <p:nvPr/>
          </p:nvSpPr>
          <p:spPr bwMode="auto">
            <a:xfrm>
              <a:off x="254" y="3120"/>
              <a:ext cx="24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aphicFrame>
        <p:nvGraphicFramePr>
          <p:cNvPr id="2050" name="Object 2074"/>
          <p:cNvGraphicFramePr>
            <a:graphicFrameLocks noChangeAspect="1"/>
          </p:cNvGraphicFramePr>
          <p:nvPr/>
        </p:nvGraphicFramePr>
        <p:xfrm>
          <a:off x="1524000" y="3060700"/>
          <a:ext cx="7413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클립" r:id="rId3" imgW="1787652" imgH="1644091" progId="MS_ClipArt_Gallery.2">
                  <p:embed/>
                </p:oleObj>
              </mc:Choice>
              <mc:Fallback>
                <p:oleObj name="클립" r:id="rId3" imgW="1787652" imgH="1644091" progId="MS_ClipArt_Gallery.2">
                  <p:embed/>
                  <p:pic>
                    <p:nvPicPr>
                      <p:cNvPr id="0" name="Object 20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60700"/>
                        <a:ext cx="7413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7" name="Picture 2075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5364163"/>
            <a:ext cx="7556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8" name="Group 2076"/>
          <p:cNvGrpSpPr>
            <a:grpSpLocks/>
          </p:cNvGrpSpPr>
          <p:nvPr/>
        </p:nvGrpSpPr>
        <p:grpSpPr bwMode="auto">
          <a:xfrm>
            <a:off x="3670300" y="3289300"/>
            <a:ext cx="1447800" cy="1349375"/>
            <a:chOff x="1776" y="761"/>
            <a:chExt cx="912" cy="850"/>
          </a:xfrm>
        </p:grpSpPr>
        <p:graphicFrame>
          <p:nvGraphicFramePr>
            <p:cNvPr id="2051" name="Object 2077"/>
            <p:cNvGraphicFramePr>
              <a:graphicFrameLocks noChangeAspect="1"/>
            </p:cNvGraphicFramePr>
            <p:nvPr/>
          </p:nvGraphicFramePr>
          <p:xfrm flipV="1">
            <a:off x="1776" y="761"/>
            <a:ext cx="912" cy="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" name="Image" r:id="rId6" imgW="4002824" imgH="4002824" progId="Photoshop.Image.4">
                    <p:embed/>
                  </p:oleObj>
                </mc:Choice>
                <mc:Fallback>
                  <p:oleObj name="Image" r:id="rId6" imgW="4002824" imgH="4002824" progId="Photoshop.Image.4">
                    <p:embed/>
                    <p:pic>
                      <p:nvPicPr>
                        <p:cNvPr id="0" name="Object 20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V="1">
                          <a:off x="1776" y="761"/>
                          <a:ext cx="912" cy="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326" name="Text Box 2078"/>
            <p:cNvSpPr txBox="1">
              <a:spLocks noChangeArrowheads="1"/>
            </p:cNvSpPr>
            <p:nvPr/>
          </p:nvSpPr>
          <p:spPr bwMode="auto">
            <a:xfrm>
              <a:off x="1950" y="1081"/>
              <a:ext cx="562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ko-KR" altLang="en-US" sz="1400">
                  <a:solidFill>
                    <a:srgbClr val="234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(한)문화방송" pitchFamily="18" charset="-127"/>
                </a:rPr>
                <a:t>환경분석</a:t>
              </a:r>
            </a:p>
          </p:txBody>
        </p:sp>
      </p:grpSp>
      <p:sp>
        <p:nvSpPr>
          <p:cNvPr id="2069" name="Text Box 2079"/>
          <p:cNvSpPr txBox="1">
            <a:spLocks noChangeArrowheads="1"/>
          </p:cNvSpPr>
          <p:nvPr/>
        </p:nvSpPr>
        <p:spPr bwMode="auto">
          <a:xfrm>
            <a:off x="5105400" y="1828800"/>
            <a:ext cx="3581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284163" indent="-93663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ko-KR" altLang="en-US" sz="1100"/>
              <a:t>사업전략에 영향을 미치는 주요 </a:t>
            </a:r>
            <a:r>
              <a:rPr lang="en-US" altLang="ko-KR" sz="1100"/>
              <a:t>3</a:t>
            </a:r>
            <a:r>
              <a:rPr lang="ko-KR" altLang="en-US" sz="1100"/>
              <a:t>대요인인 내부환경</a:t>
            </a:r>
            <a:r>
              <a:rPr lang="en-US" altLang="ko-KR" sz="1100"/>
              <a:t>, </a:t>
            </a:r>
            <a:r>
              <a:rPr lang="ko-KR" altLang="en-US" sz="1100"/>
              <a:t>외부환경</a:t>
            </a:r>
            <a:r>
              <a:rPr lang="en-US" altLang="ko-KR" sz="1100"/>
              <a:t>, </a:t>
            </a:r>
            <a:r>
              <a:rPr lang="ko-KR" altLang="en-US" sz="1100"/>
              <a:t>고객의 특성을 분석함</a:t>
            </a:r>
            <a:r>
              <a:rPr lang="en-US" altLang="ko-KR" sz="1100"/>
              <a:t>.</a:t>
            </a:r>
          </a:p>
          <a:p>
            <a:pPr lvl="1" algn="l" eaLnBrk="1" hangingPunct="1">
              <a:lnSpc>
                <a:spcPct val="110000"/>
              </a:lnSpc>
              <a:buFontTx/>
              <a:buChar char="•"/>
            </a:pPr>
            <a:r>
              <a:rPr lang="ko-KR" altLang="en-US" sz="1100"/>
              <a:t>내부</a:t>
            </a:r>
            <a:r>
              <a:rPr lang="en-US" altLang="ko-KR" sz="1100"/>
              <a:t>(Company) : </a:t>
            </a:r>
            <a:r>
              <a:rPr lang="ko-KR" altLang="en-US" sz="1100"/>
              <a:t>하수도 업무 관련 국내 정책 및 업무환경과 특성 분석</a:t>
            </a:r>
          </a:p>
          <a:p>
            <a:pPr lvl="1" algn="l" eaLnBrk="1" hangingPunct="1">
              <a:lnSpc>
                <a:spcPct val="110000"/>
              </a:lnSpc>
              <a:buFontTx/>
              <a:buChar char="•"/>
            </a:pPr>
            <a:r>
              <a:rPr lang="ko-KR" altLang="en-US" sz="1100"/>
              <a:t>외부</a:t>
            </a:r>
            <a:r>
              <a:rPr lang="en-US" altLang="ko-KR" sz="1100"/>
              <a:t>(Circumstance) : </a:t>
            </a:r>
            <a:r>
              <a:rPr lang="ko-KR" altLang="en-US" sz="1100"/>
              <a:t>하수도 관련 제도를 둘러싼 사회경제</a:t>
            </a:r>
            <a:r>
              <a:rPr lang="en-US" altLang="ko-KR" sz="1100"/>
              <a:t>, </a:t>
            </a:r>
            <a:r>
              <a:rPr lang="ko-KR" altLang="en-US" sz="1100"/>
              <a:t>정책적 환경 분석</a:t>
            </a:r>
          </a:p>
          <a:p>
            <a:pPr lvl="1" algn="l" eaLnBrk="1" hangingPunct="1">
              <a:lnSpc>
                <a:spcPct val="110000"/>
              </a:lnSpc>
              <a:buFontTx/>
              <a:buChar char="•"/>
            </a:pPr>
            <a:r>
              <a:rPr lang="ko-KR" altLang="en-US" sz="1100"/>
              <a:t>고객</a:t>
            </a:r>
            <a:r>
              <a:rPr lang="en-US" altLang="ko-KR" sz="1100"/>
              <a:t>(Customer) : </a:t>
            </a:r>
            <a:r>
              <a:rPr lang="ko-KR" altLang="en-US" sz="1100"/>
              <a:t>하수도 업무를 수행하는 사업자</a:t>
            </a:r>
            <a:r>
              <a:rPr lang="en-US" altLang="ko-KR" sz="1100"/>
              <a:t>, </a:t>
            </a:r>
            <a:r>
              <a:rPr lang="ko-KR" altLang="en-US" sz="1100"/>
              <a:t>대행업체</a:t>
            </a:r>
            <a:r>
              <a:rPr lang="en-US" altLang="ko-KR" sz="1100"/>
              <a:t> </a:t>
            </a:r>
            <a:r>
              <a:rPr lang="ko-KR" altLang="en-US" sz="1100"/>
              <a:t>등의 요구사항 및 특성 파악</a:t>
            </a: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2.1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환경분석의 절차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2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340093"/>
          </a:xfrm>
        </p:spPr>
        <p:txBody>
          <a:bodyPr/>
          <a:lstStyle/>
          <a:p>
            <a:pPr eaLnBrk="1" hangingPunct="1">
              <a:buFont typeface="Wingdings" pitchFamily="2" charset="2"/>
              <a:buChar char=""/>
            </a:pPr>
            <a:r>
              <a:rPr lang="ko-KR" altLang="en-US" sz="1400" dirty="0" smtClean="0"/>
              <a:t>하수도관련 계획 의 주관부처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대상지역 및 계</a:t>
            </a:r>
            <a:r>
              <a:rPr lang="ko-KR" altLang="en-US" sz="1400" dirty="0"/>
              <a:t>획</a:t>
            </a:r>
            <a:r>
              <a:rPr lang="ko-KR" altLang="en-US" sz="1400" dirty="0" smtClean="0"/>
              <a:t>항목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작성기관을 파악함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7205663" y="76200"/>
            <a:ext cx="193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I-2.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사업환경의 이해</a:t>
            </a:r>
          </a:p>
        </p:txBody>
      </p:sp>
      <p:graphicFrame>
        <p:nvGraphicFramePr>
          <p:cNvPr id="177218" name="Group 10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747284"/>
              </p:ext>
            </p:extLst>
          </p:nvPr>
        </p:nvGraphicFramePr>
        <p:xfrm>
          <a:off x="179388" y="1497684"/>
          <a:ext cx="8641084" cy="4905616"/>
        </p:xfrm>
        <a:graphic>
          <a:graphicData uri="http://schemas.openxmlformats.org/drawingml/2006/table">
            <a:tbl>
              <a:tblPr/>
              <a:tblGrid>
                <a:gridCol w="1169885"/>
                <a:gridCol w="2565714"/>
                <a:gridCol w="2374917"/>
                <a:gridCol w="2530568"/>
              </a:tblGrid>
              <a:tr h="261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구분</a:t>
                      </a:r>
                    </a:p>
                  </a:txBody>
                  <a:tcPr marL="90009" marR="90009" marT="46794" marB="46794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A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국가하수도 종합계획</a:t>
                      </a:r>
                    </a:p>
                  </a:txBody>
                  <a:tcPr marL="90009" marR="9000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A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하수도정비 기본계획</a:t>
                      </a:r>
                    </a:p>
                  </a:txBody>
                  <a:tcPr marL="90009" marR="9000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A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오염총량관리 기본계획</a:t>
                      </a:r>
                    </a:p>
                  </a:txBody>
                  <a:tcPr marL="90009" marR="9000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A8AB"/>
                    </a:solidFill>
                  </a:tcPr>
                </a:tc>
              </a:tr>
              <a:tr h="261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대상지역</a:t>
                      </a:r>
                    </a:p>
                  </a:txBody>
                  <a:tcPr marL="90009" marR="90009" marT="46794" marB="46794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A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전국</a:t>
                      </a:r>
                    </a:p>
                  </a:txBody>
                  <a:tcPr marL="90009" marR="90009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관할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지자체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9" marR="90009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대강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낙동강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금강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영산강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섬진강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수계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지자체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9" marR="90009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계획항목</a:t>
                      </a:r>
                    </a:p>
                  </a:txBody>
                  <a:tcPr marL="90009" marR="90009" marT="46794" marB="46794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A8A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하수처리의 여건에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하수처리의 목표에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하수처리의 추진전략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·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세부시행계획 등 정책방향에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광역적인 하수도사업의 추진에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공공하수도의 확충 및 정비에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개인하수도의 정비 및 보급에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하수도의 연구 및 기술개발에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하수도 경영체계의 개선에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하수도 관련 인력의 확보 및 교육훈련에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하수도 관련 사업의 시행에 소요되는 비용의 산정 및 재원 조달에 관한 사항</a:t>
                      </a:r>
                    </a:p>
                  </a:txBody>
                  <a:tcPr marL="90009" marR="9000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하수도의 정비에 관한 기본방침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하수도에 따라 하수를 유출 또는 처리하는 구역에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하수도의 기본적 시설의 배치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·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구조 및 능력에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합류식하수관거와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분류식하수관거의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배치에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하수도정비사업의 실시순위에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하수를 공공하수처리시설에서 처리하는 과정에서 발생한 찌꺼기의 처리계획 및 처리시설의 설치에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분뇨의 처리계획 및 분뇨처리시설의 설치에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하수와 분뇨의 연계처리에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하수도 관련 사업의 시행에 소요되는 비용의 산정 및 재원조달에 관한 사항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9" marR="9000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당해 지역 개발계획의 내용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지방자치단체별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·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수계구간별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오염부하량의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할당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관할 지역에서 배출되는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오염부하량의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총량 및 저감계획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당해 지역 개발계획으로 인하여 추가로 배출되는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오염부하량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및 그 저감계획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98425" marR="0" lvl="0" indent="-9842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o"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9" marR="9000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계획서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작성기관</a:t>
                      </a:r>
                    </a:p>
                  </a:txBody>
                  <a:tcPr marL="90009" marR="90009" marT="46794" marB="46794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A8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중앙행정기관 장 또는 시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·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도지사</a:t>
                      </a:r>
                    </a:p>
                  </a:txBody>
                  <a:tcPr marL="90009" marR="90009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시장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·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군수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·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특별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/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광역시장</a:t>
                      </a:r>
                    </a:p>
                  </a:txBody>
                  <a:tcPr marL="90009" marR="90009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시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·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도지사</a:t>
                      </a:r>
                    </a:p>
                  </a:txBody>
                  <a:tcPr marL="90009" marR="90009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2.2 3C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분석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-2" y="533400"/>
            <a:ext cx="511206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2pPr>
            <a:lvl3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3pPr>
            <a:lvl4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4pPr>
            <a:lvl5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5pPr>
            <a:lvl6pPr marL="4572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l"/>
            <a:r>
              <a:rPr lang="ko-KR" altLang="en-US" dirty="0"/>
              <a:t>내부환경 분석</a:t>
            </a:r>
            <a:r>
              <a:rPr lang="en-US" altLang="ko-KR" dirty="0"/>
              <a:t>– </a:t>
            </a:r>
            <a:r>
              <a:rPr lang="ko-KR" altLang="en-US" dirty="0"/>
              <a:t>하수도관련 계획의 내역 및 업무수행체계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205663" y="76200"/>
            <a:ext cx="193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I-2.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사업환경의 이해</a:t>
            </a:r>
          </a:p>
        </p:txBody>
      </p:sp>
      <p:sp>
        <p:nvSpPr>
          <p:cNvPr id="15366" name="Text Box 87"/>
          <p:cNvSpPr txBox="1">
            <a:spLocks noChangeArrowheads="1"/>
          </p:cNvSpPr>
          <p:nvPr/>
        </p:nvSpPr>
        <p:spPr bwMode="auto">
          <a:xfrm>
            <a:off x="1539540" y="1736812"/>
            <a:ext cx="3190529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400" b="1" u="sng" dirty="0"/>
              <a:t>하수도 관련 계획의 취지</a:t>
            </a:r>
            <a:r>
              <a:rPr lang="en-US" altLang="ko-KR" sz="1400" b="1" u="sng" dirty="0"/>
              <a:t>, </a:t>
            </a:r>
            <a:r>
              <a:rPr lang="ko-KR" altLang="en-US" sz="1400" b="1" u="sng" dirty="0"/>
              <a:t>주요내용</a:t>
            </a:r>
          </a:p>
        </p:txBody>
      </p:sp>
      <p:sp>
        <p:nvSpPr>
          <p:cNvPr id="15367" name="Text Box 88"/>
          <p:cNvSpPr txBox="1">
            <a:spLocks noChangeArrowheads="1"/>
          </p:cNvSpPr>
          <p:nvPr/>
        </p:nvSpPr>
        <p:spPr bwMode="auto">
          <a:xfrm>
            <a:off x="7210425" y="1736812"/>
            <a:ext cx="714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400" b="1" u="sng"/>
              <a:t>시사점</a:t>
            </a:r>
          </a:p>
        </p:txBody>
      </p:sp>
      <p:sp>
        <p:nvSpPr>
          <p:cNvPr id="15368" name="Rectangle 89"/>
          <p:cNvSpPr>
            <a:spLocks noChangeArrowheads="1"/>
          </p:cNvSpPr>
          <p:nvPr/>
        </p:nvSpPr>
        <p:spPr bwMode="auto">
          <a:xfrm>
            <a:off x="6324600" y="2194012"/>
            <a:ext cx="2667000" cy="4114800"/>
          </a:xfrm>
          <a:prstGeom prst="rect">
            <a:avLst/>
          </a:prstGeom>
          <a:solidFill>
            <a:schemeClr val="bg1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l">
              <a:spcBef>
                <a:spcPct val="45000"/>
              </a:spcBef>
              <a:spcAft>
                <a:spcPct val="45000"/>
              </a:spcAft>
              <a:buFontTx/>
              <a:buBlip>
                <a:blip r:embed="rId2"/>
              </a:buBlip>
            </a:pPr>
            <a:r>
              <a:rPr lang="ko-KR" altLang="en-US" dirty="0"/>
              <a:t>정책결정을 위한 통합 분석자료 제공 필요</a:t>
            </a:r>
          </a:p>
          <a:p>
            <a:pPr marL="190500" indent="-190500" algn="l">
              <a:spcBef>
                <a:spcPct val="45000"/>
              </a:spcBef>
              <a:spcAft>
                <a:spcPct val="45000"/>
              </a:spcAft>
              <a:buFontTx/>
              <a:buBlip>
                <a:blip r:embed="rId2"/>
              </a:buBlip>
            </a:pPr>
            <a:r>
              <a:rPr lang="ko-KR" altLang="en-US" dirty="0"/>
              <a:t>하수도 행정업무 전산화로 합리적 및 효율적인 업무환경 조성 필요</a:t>
            </a:r>
          </a:p>
          <a:p>
            <a:pPr marL="190500" indent="-190500" algn="l">
              <a:spcBef>
                <a:spcPct val="45000"/>
              </a:spcBef>
              <a:spcAft>
                <a:spcPct val="45000"/>
              </a:spcAft>
              <a:buFontTx/>
              <a:buBlip>
                <a:blip r:embed="rId2"/>
              </a:buBlip>
            </a:pPr>
            <a:r>
              <a:rPr lang="ko-KR" altLang="en-US" dirty="0"/>
              <a:t>전문  </a:t>
            </a:r>
            <a:r>
              <a:rPr lang="en-US" altLang="ko-KR" dirty="0"/>
              <a:t>GIS </a:t>
            </a:r>
            <a:r>
              <a:rPr lang="ko-KR" altLang="en-US" dirty="0"/>
              <a:t>솔루션을 적용한 공간분석 기능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pPr marL="190500" indent="-190500" algn="l">
              <a:spcBef>
                <a:spcPct val="45000"/>
              </a:spcBef>
              <a:spcAft>
                <a:spcPct val="45000"/>
              </a:spcAft>
              <a:buFontTx/>
              <a:buBlip>
                <a:blip r:embed="rId2"/>
              </a:buBlip>
            </a:pPr>
            <a:r>
              <a:rPr lang="ko-KR" altLang="en-US" dirty="0" smtClean="0"/>
              <a:t>하수도업무 수행에 필요한 관련정보의 공동활용을 위한 정보연계체계 필</a:t>
            </a:r>
            <a:r>
              <a:rPr lang="ko-KR" altLang="en-US" dirty="0"/>
              <a:t>요</a:t>
            </a:r>
          </a:p>
        </p:txBody>
      </p:sp>
      <p:sp>
        <p:nvSpPr>
          <p:cNvPr id="15365" name="AutoShape 86"/>
          <p:cNvSpPr>
            <a:spLocks noChangeArrowheads="1"/>
          </p:cNvSpPr>
          <p:nvPr/>
        </p:nvSpPr>
        <p:spPr bwMode="auto">
          <a:xfrm rot="5400000">
            <a:off x="4810919" y="3725874"/>
            <a:ext cx="2362200" cy="328612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E5E5E5"/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9" name="AutoShape 27"/>
          <p:cNvSpPr>
            <a:spLocks noChangeArrowheads="1"/>
          </p:cNvSpPr>
          <p:nvPr/>
        </p:nvSpPr>
        <p:spPr bwMode="auto">
          <a:xfrm rot="10800000" flipV="1">
            <a:off x="166688" y="2355178"/>
            <a:ext cx="5975350" cy="3811352"/>
          </a:xfrm>
          <a:prstGeom prst="roundRect">
            <a:avLst>
              <a:gd name="adj" fmla="val 1528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5370" name="AutoShape 28"/>
          <p:cNvSpPr>
            <a:spLocks noChangeArrowheads="1"/>
          </p:cNvSpPr>
          <p:nvPr/>
        </p:nvSpPr>
        <p:spPr bwMode="auto">
          <a:xfrm rot="10800000" flipV="1">
            <a:off x="225425" y="2684906"/>
            <a:ext cx="2860675" cy="1440000"/>
          </a:xfrm>
          <a:prstGeom prst="roundRect">
            <a:avLst>
              <a:gd name="adj" fmla="val 2736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5371" name="AutoShape 29"/>
          <p:cNvSpPr>
            <a:spLocks noChangeArrowheads="1"/>
          </p:cNvSpPr>
          <p:nvPr/>
        </p:nvSpPr>
        <p:spPr bwMode="auto">
          <a:xfrm rot="10800000" flipV="1">
            <a:off x="3189288" y="2684906"/>
            <a:ext cx="2860675" cy="1440000"/>
          </a:xfrm>
          <a:prstGeom prst="roundRect">
            <a:avLst>
              <a:gd name="adj" fmla="val 158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grpSp>
        <p:nvGrpSpPr>
          <p:cNvPr id="15372" name="Group 30"/>
          <p:cNvGrpSpPr>
            <a:grpSpLocks/>
          </p:cNvGrpSpPr>
          <p:nvPr/>
        </p:nvGrpSpPr>
        <p:grpSpPr bwMode="auto">
          <a:xfrm>
            <a:off x="111125" y="2273931"/>
            <a:ext cx="3032125" cy="779462"/>
            <a:chOff x="165" y="2639"/>
            <a:chExt cx="2002" cy="340"/>
          </a:xfrm>
        </p:grpSpPr>
        <p:grpSp>
          <p:nvGrpSpPr>
            <p:cNvPr id="15395" name="Group 31"/>
            <p:cNvGrpSpPr>
              <a:grpSpLocks/>
            </p:cNvGrpSpPr>
            <p:nvPr/>
          </p:nvGrpSpPr>
          <p:grpSpPr bwMode="auto">
            <a:xfrm>
              <a:off x="165" y="2639"/>
              <a:ext cx="2002" cy="340"/>
              <a:chOff x="167" y="2538"/>
              <a:chExt cx="2002" cy="340"/>
            </a:xfrm>
          </p:grpSpPr>
          <p:pic>
            <p:nvPicPr>
              <p:cNvPr id="15397" name="Picture 32" descr="긴네모하늘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031"/>
              <a:stretch>
                <a:fillRect/>
              </a:stretch>
            </p:blipFill>
            <p:spPr bwMode="auto">
              <a:xfrm rot="10800000">
                <a:off x="2024" y="2538"/>
                <a:ext cx="145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8" name="Picture 33" descr="긴네모하늘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21" r="6667"/>
              <a:stretch>
                <a:fillRect/>
              </a:stretch>
            </p:blipFill>
            <p:spPr bwMode="auto">
              <a:xfrm rot="10800000">
                <a:off x="323" y="2538"/>
                <a:ext cx="1708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9" name="Picture 34" descr="긴네모하늘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182"/>
              <a:stretch>
                <a:fillRect/>
              </a:stretch>
            </p:blipFill>
            <p:spPr bwMode="auto">
              <a:xfrm rot="10800000">
                <a:off x="167" y="2538"/>
                <a:ext cx="159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96" name="Text Box 35"/>
            <p:cNvSpPr txBox="1">
              <a:spLocks noChangeArrowheads="1"/>
            </p:cNvSpPr>
            <p:nvPr/>
          </p:nvSpPr>
          <p:spPr bwMode="auto">
            <a:xfrm>
              <a:off x="283" y="2753"/>
              <a:ext cx="177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800" dirty="0">
                  <a:latin typeface="산돌고딕B" pitchFamily="50" charset="-127"/>
                  <a:ea typeface="산돌고딕B" pitchFamily="50" charset="-127"/>
                </a:rPr>
                <a:t>국가하수도종합계획</a:t>
              </a:r>
            </a:p>
          </p:txBody>
        </p:sp>
      </p:grpSp>
      <p:grpSp>
        <p:nvGrpSpPr>
          <p:cNvPr id="15373" name="Group 36"/>
          <p:cNvGrpSpPr>
            <a:grpSpLocks/>
          </p:cNvGrpSpPr>
          <p:nvPr/>
        </p:nvGrpSpPr>
        <p:grpSpPr bwMode="auto">
          <a:xfrm>
            <a:off x="3109913" y="2273931"/>
            <a:ext cx="3032125" cy="779462"/>
            <a:chOff x="2132" y="2639"/>
            <a:chExt cx="2002" cy="340"/>
          </a:xfrm>
        </p:grpSpPr>
        <p:grpSp>
          <p:nvGrpSpPr>
            <p:cNvPr id="15390" name="Group 37"/>
            <p:cNvGrpSpPr>
              <a:grpSpLocks/>
            </p:cNvGrpSpPr>
            <p:nvPr/>
          </p:nvGrpSpPr>
          <p:grpSpPr bwMode="auto">
            <a:xfrm>
              <a:off x="2132" y="2639"/>
              <a:ext cx="2002" cy="340"/>
              <a:chOff x="167" y="2538"/>
              <a:chExt cx="2002" cy="340"/>
            </a:xfrm>
          </p:grpSpPr>
          <p:pic>
            <p:nvPicPr>
              <p:cNvPr id="15392" name="Picture 38" descr="긴네모하늘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031"/>
              <a:stretch>
                <a:fillRect/>
              </a:stretch>
            </p:blipFill>
            <p:spPr bwMode="auto">
              <a:xfrm rot="10800000">
                <a:off x="2024" y="2538"/>
                <a:ext cx="145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3" name="Picture 39" descr="긴네모하늘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21" r="6667"/>
              <a:stretch>
                <a:fillRect/>
              </a:stretch>
            </p:blipFill>
            <p:spPr bwMode="auto">
              <a:xfrm rot="10800000">
                <a:off x="323" y="2538"/>
                <a:ext cx="1708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4" name="Picture 40" descr="긴네모하늘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182"/>
              <a:stretch>
                <a:fillRect/>
              </a:stretch>
            </p:blipFill>
            <p:spPr bwMode="auto">
              <a:xfrm rot="10800000">
                <a:off x="167" y="2538"/>
                <a:ext cx="159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91" name="Text Box 41"/>
            <p:cNvSpPr txBox="1">
              <a:spLocks noChangeArrowheads="1"/>
            </p:cNvSpPr>
            <p:nvPr/>
          </p:nvSpPr>
          <p:spPr bwMode="auto">
            <a:xfrm>
              <a:off x="2243" y="2753"/>
              <a:ext cx="17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800">
                  <a:latin typeface="산돌고딕B" pitchFamily="50" charset="-127"/>
                  <a:ea typeface="산돌고딕B" pitchFamily="50" charset="-127"/>
                </a:rPr>
                <a:t>하수도정비기본계획</a:t>
              </a:r>
            </a:p>
          </p:txBody>
        </p:sp>
      </p:grpSp>
      <p:sp>
        <p:nvSpPr>
          <p:cNvPr id="15374" name="AutoShape 42"/>
          <p:cNvSpPr>
            <a:spLocks noChangeArrowheads="1"/>
          </p:cNvSpPr>
          <p:nvPr/>
        </p:nvSpPr>
        <p:spPr bwMode="auto">
          <a:xfrm rot="10800000" flipV="1">
            <a:off x="225425" y="4221830"/>
            <a:ext cx="2860675" cy="1440000"/>
          </a:xfrm>
          <a:prstGeom prst="roundRect">
            <a:avLst>
              <a:gd name="adj" fmla="val 2736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15375" name="AutoShape 43"/>
          <p:cNvSpPr>
            <a:spLocks noChangeArrowheads="1"/>
          </p:cNvSpPr>
          <p:nvPr/>
        </p:nvSpPr>
        <p:spPr bwMode="auto">
          <a:xfrm rot="10800000" flipV="1">
            <a:off x="3189288" y="4221830"/>
            <a:ext cx="2860675" cy="1440000"/>
          </a:xfrm>
          <a:prstGeom prst="roundRect">
            <a:avLst>
              <a:gd name="adj" fmla="val 158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HY중고딕" pitchFamily="18" charset="-127"/>
              <a:ea typeface="HY중고딕" pitchFamily="18" charset="-127"/>
            </a:endParaRPr>
          </a:p>
        </p:txBody>
      </p:sp>
      <p:grpSp>
        <p:nvGrpSpPr>
          <p:cNvPr id="15376" name="Group 45"/>
          <p:cNvGrpSpPr>
            <a:grpSpLocks/>
          </p:cNvGrpSpPr>
          <p:nvPr/>
        </p:nvGrpSpPr>
        <p:grpSpPr bwMode="auto">
          <a:xfrm rot="10800000">
            <a:off x="107950" y="5579280"/>
            <a:ext cx="3032125" cy="777875"/>
            <a:chOff x="167" y="2538"/>
            <a:chExt cx="2002" cy="340"/>
          </a:xfrm>
        </p:grpSpPr>
        <p:pic>
          <p:nvPicPr>
            <p:cNvPr id="15387" name="Picture 46" descr="긴네모하늘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031"/>
            <a:stretch>
              <a:fillRect/>
            </a:stretch>
          </p:blipFill>
          <p:spPr bwMode="auto">
            <a:xfrm rot="10800000">
              <a:off x="2024" y="2538"/>
              <a:ext cx="14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8" name="Picture 47" descr="긴네모하늘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1" r="6667"/>
            <a:stretch>
              <a:fillRect/>
            </a:stretch>
          </p:blipFill>
          <p:spPr bwMode="auto">
            <a:xfrm rot="10800000">
              <a:off x="323" y="2538"/>
              <a:ext cx="1708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Picture 48" descr="긴네모하늘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82"/>
            <a:stretch>
              <a:fillRect/>
            </a:stretch>
          </p:blipFill>
          <p:spPr bwMode="auto">
            <a:xfrm rot="10800000">
              <a:off x="167" y="2538"/>
              <a:ext cx="159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7" name="Text Box 49"/>
          <p:cNvSpPr txBox="1">
            <a:spLocks noChangeArrowheads="1"/>
          </p:cNvSpPr>
          <p:nvPr/>
        </p:nvSpPr>
        <p:spPr bwMode="auto">
          <a:xfrm>
            <a:off x="312738" y="5823755"/>
            <a:ext cx="2611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800">
                <a:latin typeface="산돌고딕B" pitchFamily="50" charset="-127"/>
                <a:ea typeface="산돌고딕B" pitchFamily="50" charset="-127"/>
              </a:rPr>
              <a:t>물환경관리계획</a:t>
            </a:r>
          </a:p>
        </p:txBody>
      </p:sp>
      <p:grpSp>
        <p:nvGrpSpPr>
          <p:cNvPr id="15378" name="Group 50"/>
          <p:cNvGrpSpPr>
            <a:grpSpLocks/>
          </p:cNvGrpSpPr>
          <p:nvPr/>
        </p:nvGrpSpPr>
        <p:grpSpPr bwMode="auto">
          <a:xfrm rot="10800000">
            <a:off x="3105150" y="5579280"/>
            <a:ext cx="3032125" cy="777875"/>
            <a:chOff x="167" y="2538"/>
            <a:chExt cx="2002" cy="340"/>
          </a:xfrm>
        </p:grpSpPr>
        <p:pic>
          <p:nvPicPr>
            <p:cNvPr id="15384" name="Picture 51" descr="긴네모하늘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031"/>
            <a:stretch>
              <a:fillRect/>
            </a:stretch>
          </p:blipFill>
          <p:spPr bwMode="auto">
            <a:xfrm rot="10800000">
              <a:off x="2024" y="2538"/>
              <a:ext cx="14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52" descr="긴네모하늘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1" r="6667"/>
            <a:stretch>
              <a:fillRect/>
            </a:stretch>
          </p:blipFill>
          <p:spPr bwMode="auto">
            <a:xfrm rot="10800000">
              <a:off x="323" y="2538"/>
              <a:ext cx="1708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Picture 53" descr="긴네모하늘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82"/>
            <a:stretch>
              <a:fillRect/>
            </a:stretch>
          </p:blipFill>
          <p:spPr bwMode="auto">
            <a:xfrm rot="10800000">
              <a:off x="167" y="2538"/>
              <a:ext cx="159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9" name="Text Box 54"/>
          <p:cNvSpPr txBox="1">
            <a:spLocks noChangeArrowheads="1"/>
          </p:cNvSpPr>
          <p:nvPr/>
        </p:nvSpPr>
        <p:spPr bwMode="auto">
          <a:xfrm>
            <a:off x="3305175" y="5815818"/>
            <a:ext cx="2609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800">
                <a:latin typeface="산돌고딕B" pitchFamily="50" charset="-127"/>
                <a:ea typeface="산돌고딕B" pitchFamily="50" charset="-127"/>
              </a:rPr>
              <a:t>오염총량관리계획</a:t>
            </a:r>
          </a:p>
        </p:txBody>
      </p:sp>
      <p:sp>
        <p:nvSpPr>
          <p:cNvPr id="15380" name="Text Box 55"/>
          <p:cNvSpPr txBox="1">
            <a:spLocks noChangeArrowheads="1"/>
          </p:cNvSpPr>
          <p:nvPr/>
        </p:nvSpPr>
        <p:spPr bwMode="auto">
          <a:xfrm>
            <a:off x="311150" y="2982451"/>
            <a:ext cx="26463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7" rIns="0" bIns="0">
            <a:spAutoFit/>
          </a:bodyPr>
          <a:lstStyle>
            <a:lvl1pPr marL="87313" indent="-87313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fontAlgn="ctr" latinLnBrk="0" hangingPunct="1">
              <a:lnSpc>
                <a:spcPct val="120000"/>
              </a:lnSpc>
              <a:spcBef>
                <a:spcPct val="60000"/>
              </a:spcBef>
              <a:buFontTx/>
              <a:buChar char="•"/>
            </a:pPr>
            <a:r>
              <a:rPr lang="ko-KR" altLang="en-US" dirty="0" err="1">
                <a:latin typeface="산돌고딕 L" pitchFamily="50" charset="-127"/>
                <a:ea typeface="산돌고딕 L" pitchFamily="50" charset="-127"/>
              </a:rPr>
              <a:t>년도별</a:t>
            </a:r>
            <a:r>
              <a:rPr lang="ko-KR" altLang="en-US" dirty="0">
                <a:latin typeface="산돌고딕 L" pitchFamily="50" charset="-127"/>
                <a:ea typeface="산돌고딕 L" pitchFamily="50" charset="-127"/>
              </a:rPr>
              <a:t> 하수도 지표 변화 통계</a:t>
            </a:r>
            <a:endParaRPr lang="en-US" altLang="ko-KR" dirty="0">
              <a:latin typeface="산돌고딕 L" pitchFamily="50" charset="-127"/>
              <a:ea typeface="산돌고딕 L" pitchFamily="50" charset="-127"/>
            </a:endParaRPr>
          </a:p>
          <a:p>
            <a:pPr algn="l" eaLnBrk="1" fontAlgn="ctr" latinLnBrk="0" hangingPunct="1">
              <a:lnSpc>
                <a:spcPct val="120000"/>
              </a:lnSpc>
              <a:spcBef>
                <a:spcPct val="60000"/>
              </a:spcBef>
              <a:buFontTx/>
              <a:buChar char="•"/>
            </a:pPr>
            <a:r>
              <a:rPr lang="ko-KR" altLang="en-US" dirty="0">
                <a:latin typeface="산돌고딕 L" pitchFamily="50" charset="-127"/>
                <a:ea typeface="산돌고딕 L" pitchFamily="50" charset="-127"/>
              </a:rPr>
              <a:t>지역별 하수도 사업 투자 현황 </a:t>
            </a:r>
            <a:endParaRPr lang="en-US" altLang="ko-KR" dirty="0">
              <a:latin typeface="산돌고딕 L" pitchFamily="50" charset="-127"/>
              <a:ea typeface="산돌고딕 L" pitchFamily="50" charset="-127"/>
            </a:endParaRPr>
          </a:p>
          <a:p>
            <a:pPr algn="l" eaLnBrk="1" fontAlgn="ctr" latinLnBrk="0" hangingPunct="1">
              <a:lnSpc>
                <a:spcPct val="120000"/>
              </a:lnSpc>
              <a:spcBef>
                <a:spcPct val="60000"/>
              </a:spcBef>
              <a:buFontTx/>
              <a:buChar char="•"/>
            </a:pPr>
            <a:r>
              <a:rPr lang="ko-KR" altLang="en-US" dirty="0" err="1">
                <a:latin typeface="산돌고딕 L" pitchFamily="50" charset="-127"/>
                <a:ea typeface="산돌고딕 L" pitchFamily="50" charset="-127"/>
              </a:rPr>
              <a:t>유역별</a:t>
            </a:r>
            <a:r>
              <a:rPr lang="ko-KR" altLang="en-US" dirty="0">
                <a:latin typeface="산돌고딕 L" pitchFamily="50" charset="-127"/>
                <a:ea typeface="산돌고딕 L" pitchFamily="50" charset="-127"/>
              </a:rPr>
              <a:t>  하수도 관리</a:t>
            </a:r>
            <a:endParaRPr lang="en-US" altLang="ko-KR" dirty="0">
              <a:latin typeface="산돌고딕 L" pitchFamily="50" charset="-127"/>
              <a:ea typeface="산돌고딕 L" pitchFamily="50" charset="-127"/>
            </a:endParaRPr>
          </a:p>
        </p:txBody>
      </p:sp>
      <p:sp>
        <p:nvSpPr>
          <p:cNvPr id="15381" name="Text Box 55"/>
          <p:cNvSpPr txBox="1">
            <a:spLocks noChangeArrowheads="1"/>
          </p:cNvSpPr>
          <p:nvPr/>
        </p:nvSpPr>
        <p:spPr bwMode="auto">
          <a:xfrm>
            <a:off x="3327400" y="2995151"/>
            <a:ext cx="26463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7" rIns="0" bIns="0">
            <a:spAutoFit/>
          </a:bodyPr>
          <a:lstStyle>
            <a:lvl1pPr marL="87313" indent="-87313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fontAlgn="ctr" latinLnBrk="0" hangingPunct="1">
              <a:lnSpc>
                <a:spcPct val="120000"/>
              </a:lnSpc>
              <a:spcBef>
                <a:spcPct val="60000"/>
              </a:spcBef>
              <a:buFontTx/>
              <a:buChar char="•"/>
            </a:pPr>
            <a:r>
              <a:rPr lang="ko-KR" altLang="en-US">
                <a:latin typeface="산돌고딕 L" pitchFamily="50" charset="-127"/>
                <a:ea typeface="산돌고딕 L" pitchFamily="50" charset="-127"/>
              </a:rPr>
              <a:t>배수구역 및 처리구역</a:t>
            </a:r>
            <a:endParaRPr lang="en-US" altLang="ko-KR">
              <a:latin typeface="산돌고딕 L" pitchFamily="50" charset="-127"/>
              <a:ea typeface="산돌고딕 L" pitchFamily="50" charset="-127"/>
            </a:endParaRPr>
          </a:p>
          <a:p>
            <a:pPr algn="l" eaLnBrk="1" fontAlgn="ctr" latinLnBrk="0" hangingPunct="1">
              <a:lnSpc>
                <a:spcPct val="120000"/>
              </a:lnSpc>
              <a:spcBef>
                <a:spcPct val="60000"/>
              </a:spcBef>
              <a:buFontTx/>
              <a:buChar char="•"/>
            </a:pPr>
            <a:r>
              <a:rPr lang="ko-KR" altLang="en-US">
                <a:latin typeface="산돌고딕 L" pitchFamily="50" charset="-127"/>
                <a:ea typeface="산돌고딕 L" pitchFamily="50" charset="-127"/>
              </a:rPr>
              <a:t>하수처리시설 및 마을하수도 정비계획</a:t>
            </a:r>
            <a:endParaRPr lang="en-US" altLang="ko-KR">
              <a:latin typeface="산돌고딕 L" pitchFamily="50" charset="-127"/>
              <a:ea typeface="산돌고딕 L" pitchFamily="50" charset="-127"/>
            </a:endParaRPr>
          </a:p>
          <a:p>
            <a:pPr algn="l" eaLnBrk="1" fontAlgn="ctr" latinLnBrk="0" hangingPunct="1">
              <a:lnSpc>
                <a:spcPct val="120000"/>
              </a:lnSpc>
              <a:spcBef>
                <a:spcPct val="60000"/>
              </a:spcBef>
              <a:buFontTx/>
              <a:buChar char="•"/>
            </a:pPr>
            <a:r>
              <a:rPr lang="ko-KR" altLang="en-US">
                <a:latin typeface="산돌고딕 L" pitchFamily="50" charset="-127"/>
                <a:ea typeface="산돌고딕 L" pitchFamily="50" charset="-127"/>
              </a:rPr>
              <a:t>하수관거계획</a:t>
            </a:r>
          </a:p>
        </p:txBody>
      </p:sp>
      <p:sp>
        <p:nvSpPr>
          <p:cNvPr id="15382" name="Text Box 55"/>
          <p:cNvSpPr txBox="1">
            <a:spLocks noChangeArrowheads="1"/>
          </p:cNvSpPr>
          <p:nvPr/>
        </p:nvSpPr>
        <p:spPr bwMode="auto">
          <a:xfrm>
            <a:off x="311150" y="4385480"/>
            <a:ext cx="264636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7" rIns="0" bIns="0">
            <a:spAutoFit/>
          </a:bodyPr>
          <a:lstStyle>
            <a:lvl1pPr marL="87313" indent="-87313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fontAlgn="ctr" latinLnBrk="0" hangingPunct="1">
              <a:lnSpc>
                <a:spcPct val="120000"/>
              </a:lnSpc>
              <a:spcBef>
                <a:spcPct val="60000"/>
              </a:spcBef>
              <a:buFontTx/>
              <a:buChar char="•"/>
            </a:pPr>
            <a:r>
              <a:rPr lang="ko-KR" altLang="en-US">
                <a:latin typeface="산돌고딕 L" pitchFamily="50" charset="-127"/>
                <a:ea typeface="산돌고딕 L" pitchFamily="50" charset="-127"/>
              </a:rPr>
              <a:t>물환경 모니터링 체계</a:t>
            </a:r>
            <a:endParaRPr lang="en-US" altLang="ko-KR">
              <a:latin typeface="산돌고딕 L" pitchFamily="50" charset="-127"/>
              <a:ea typeface="산돌고딕 L" pitchFamily="50" charset="-127"/>
            </a:endParaRPr>
          </a:p>
          <a:p>
            <a:pPr algn="l" eaLnBrk="1" fontAlgn="ctr" latinLnBrk="0" hangingPunct="1">
              <a:lnSpc>
                <a:spcPct val="120000"/>
              </a:lnSpc>
              <a:spcBef>
                <a:spcPct val="60000"/>
              </a:spcBef>
              <a:buFontTx/>
              <a:buChar char="•"/>
            </a:pPr>
            <a:r>
              <a:rPr lang="ko-KR" altLang="en-US">
                <a:latin typeface="산돌고딕 L" pitchFamily="50" charset="-127"/>
                <a:ea typeface="산돌고딕 L" pitchFamily="50" charset="-127"/>
              </a:rPr>
              <a:t>대권역</a:t>
            </a:r>
            <a:r>
              <a:rPr lang="en-US" altLang="ko-KR"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>
                <a:latin typeface="산돌고딕 L" pitchFamily="50" charset="-127"/>
                <a:ea typeface="산돌고딕 L" pitchFamily="50" charset="-127"/>
              </a:rPr>
              <a:t>중권역</a:t>
            </a:r>
            <a:r>
              <a:rPr lang="en-US" altLang="ko-KR"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>
                <a:latin typeface="산돌고딕 L" pitchFamily="50" charset="-127"/>
                <a:ea typeface="산돌고딕 L" pitchFamily="50" charset="-127"/>
              </a:rPr>
              <a:t>소권역별  오염원 현황</a:t>
            </a:r>
            <a:r>
              <a:rPr lang="en-US" altLang="ko-KR">
                <a:latin typeface="산돌고딕 L" pitchFamily="50" charset="-127"/>
                <a:ea typeface="산돌고딕 L" pitchFamily="50" charset="-127"/>
              </a:rPr>
              <a:t> </a:t>
            </a:r>
            <a:r>
              <a:rPr lang="ko-KR" altLang="en-US">
                <a:latin typeface="산돌고딕 L" pitchFamily="50" charset="-127"/>
                <a:ea typeface="산돌고딕 L" pitchFamily="50" charset="-127"/>
              </a:rPr>
              <a:t>및 오염부하량 전망</a:t>
            </a:r>
            <a:endParaRPr lang="en-US" altLang="ko-KR">
              <a:latin typeface="산돌고딕 L" pitchFamily="50" charset="-127"/>
              <a:ea typeface="산돌고딕 L" pitchFamily="50" charset="-127"/>
            </a:endParaRPr>
          </a:p>
          <a:p>
            <a:pPr algn="l" eaLnBrk="1" fontAlgn="ctr" latinLnBrk="0" hangingPunct="1">
              <a:lnSpc>
                <a:spcPct val="120000"/>
              </a:lnSpc>
              <a:spcBef>
                <a:spcPct val="60000"/>
              </a:spcBef>
              <a:buFontTx/>
              <a:buChar char="•"/>
            </a:pPr>
            <a:r>
              <a:rPr lang="ko-KR" altLang="en-US">
                <a:latin typeface="산돌고딕 L" pitchFamily="50" charset="-127"/>
                <a:ea typeface="산돌고딕 L" pitchFamily="50" charset="-127"/>
              </a:rPr>
              <a:t>대권역별 수질 목표 관리</a:t>
            </a:r>
          </a:p>
        </p:txBody>
      </p:sp>
      <p:sp>
        <p:nvSpPr>
          <p:cNvPr id="15383" name="Text Box 55"/>
          <p:cNvSpPr txBox="1">
            <a:spLocks noChangeArrowheads="1"/>
          </p:cNvSpPr>
          <p:nvPr/>
        </p:nvSpPr>
        <p:spPr bwMode="auto">
          <a:xfrm>
            <a:off x="3278188" y="4485493"/>
            <a:ext cx="2825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7" rIns="0" bIns="0">
            <a:spAutoFit/>
          </a:bodyPr>
          <a:lstStyle>
            <a:lvl1pPr marL="87313" indent="-87313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fontAlgn="ctr" latinLnBrk="0" hangingPunct="1">
              <a:lnSpc>
                <a:spcPct val="110000"/>
              </a:lnSpc>
              <a:spcBef>
                <a:spcPct val="60000"/>
              </a:spcBef>
              <a:buFontTx/>
              <a:buChar char="•"/>
            </a:pPr>
            <a:r>
              <a:rPr lang="ko-KR" altLang="en-US">
                <a:latin typeface="산돌고딕 L" pitchFamily="50" charset="-127"/>
                <a:ea typeface="산돌고딕 L" pitchFamily="50" charset="-127"/>
              </a:rPr>
              <a:t>단위유역별 오염원 현황 및 오염부하량 관리</a:t>
            </a:r>
            <a:endParaRPr lang="en-US" altLang="ko-KR">
              <a:latin typeface="산돌고딕 L" pitchFamily="50" charset="-127"/>
              <a:ea typeface="산돌고딕 L" pitchFamily="50" charset="-127"/>
            </a:endParaRPr>
          </a:p>
          <a:p>
            <a:pPr algn="l" eaLnBrk="1" fontAlgn="ctr" latinLnBrk="0" hangingPunct="1">
              <a:lnSpc>
                <a:spcPct val="110000"/>
              </a:lnSpc>
              <a:spcBef>
                <a:spcPct val="60000"/>
              </a:spcBef>
              <a:buFontTx/>
              <a:buChar char="•"/>
            </a:pPr>
            <a:r>
              <a:rPr lang="ko-KR" altLang="en-US">
                <a:latin typeface="산돌고딕 L" pitchFamily="50" charset="-127"/>
                <a:ea typeface="산돌고딕 L" pitchFamily="50" charset="-127"/>
              </a:rPr>
              <a:t>삭감계획 및 개발계획</a:t>
            </a:r>
            <a:endParaRPr lang="en-US" altLang="ko-KR">
              <a:latin typeface="산돌고딕 L" pitchFamily="50" charset="-127"/>
              <a:ea typeface="산돌고딕 L" pitchFamily="50" charset="-127"/>
            </a:endParaRPr>
          </a:p>
          <a:p>
            <a:pPr algn="l" eaLnBrk="1" fontAlgn="ctr" latinLnBrk="0" hangingPunct="1">
              <a:lnSpc>
                <a:spcPct val="110000"/>
              </a:lnSpc>
              <a:spcBef>
                <a:spcPct val="60000"/>
              </a:spcBef>
              <a:buFontTx/>
              <a:buChar char="•"/>
            </a:pPr>
            <a:r>
              <a:rPr lang="ko-KR" altLang="en-US">
                <a:latin typeface="산돌고딕 L" pitchFamily="50" charset="-127"/>
                <a:ea typeface="산돌고딕 L" pitchFamily="50" charset="-127"/>
              </a:rPr>
              <a:t>기준배출부하량 및 할당부하량 산정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0" y="989013"/>
            <a:ext cx="9144000" cy="64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253" tIns="40628" rIns="81253" bIns="40628">
            <a:spAutoFit/>
          </a:bodyPr>
          <a:lstStyle>
            <a:lvl1pPr algn="l" defTabSz="81121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06400" algn="l" defTabSz="81121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11213" algn="l" defTabSz="81121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217613" algn="l" defTabSz="81121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625600" algn="l" defTabSz="81121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082800" defTabSz="811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540000" defTabSz="811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2997200" defTabSz="811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454400" defTabSz="811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285750" indent="-285750" algn="just">
              <a:lnSpc>
                <a:spcPct val="130000"/>
              </a:lnSpc>
              <a:spcBef>
                <a:spcPct val="30000"/>
              </a:spcBef>
              <a:buFont typeface="Wingdings" pitchFamily="2" charset="2"/>
              <a:buChar char=""/>
            </a:pPr>
            <a:r>
              <a:rPr lang="ko-KR" altLang="ko-KR" sz="1400" dirty="0" smtClean="0">
                <a:latin typeface="굴림체" pitchFamily="49" charset="-127"/>
                <a:ea typeface="굴림체" pitchFamily="49" charset="-127"/>
              </a:rPr>
              <a:t>조사</a:t>
            </a:r>
            <a:r>
              <a:rPr lang="ko-KR" altLang="ko-KR" sz="1400" dirty="0">
                <a:latin typeface="굴림체" pitchFamily="49" charset="-127"/>
                <a:ea typeface="굴림체" pitchFamily="49" charset="-127"/>
              </a:rPr>
              <a:t>·분석과정을 거쳐 도출될 수 있는 환경요인 별 핵심현안을 파악하여 이러한 핵심현안과 정보화의 연계성을 분석하여 정보화 추진방향 수립 시 </a:t>
            </a:r>
            <a:r>
              <a:rPr lang="ko-KR" altLang="en-US" sz="1400" dirty="0" smtClean="0">
                <a:latin typeface="굴림체" pitchFamily="49" charset="-127"/>
                <a:ea typeface="굴림체" pitchFamily="49" charset="-127"/>
              </a:rPr>
              <a:t>활용함</a:t>
            </a:r>
            <a:r>
              <a:rPr lang="ko-KR" altLang="ko-KR" sz="1400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ko-KR" altLang="ko-KR" sz="14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2.2 3C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분석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2" name="제목 1"/>
          <p:cNvSpPr txBox="1">
            <a:spLocks/>
          </p:cNvSpPr>
          <p:nvPr/>
        </p:nvSpPr>
        <p:spPr bwMode="auto">
          <a:xfrm>
            <a:off x="-1" y="533400"/>
            <a:ext cx="427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2pPr>
            <a:lvl3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3pPr>
            <a:lvl4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4pPr>
            <a:lvl5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5pPr>
            <a:lvl6pPr marL="4572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l"/>
            <a:r>
              <a:rPr lang="ko-KR" altLang="en-US" dirty="0"/>
              <a:t>내부환경 분석</a:t>
            </a:r>
            <a:r>
              <a:rPr lang="en-US" altLang="ko-KR" dirty="0"/>
              <a:t>– </a:t>
            </a:r>
            <a:r>
              <a:rPr lang="ko-KR" altLang="en-US" dirty="0"/>
              <a:t>하수도 정보화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205663" y="76200"/>
            <a:ext cx="193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궁서" pitchFamily="18" charset="-127"/>
                <a:ea typeface="궁서" pitchFamily="18" charset="-127"/>
              </a:rPr>
              <a:t>I-2. </a:t>
            </a:r>
            <a:r>
              <a:rPr lang="ko-KR" altLang="en-US" sz="1400" b="1">
                <a:latin typeface="궁서" pitchFamily="18" charset="-127"/>
                <a:ea typeface="궁서" pitchFamily="18" charset="-127"/>
              </a:rPr>
              <a:t>사업환경의 이해</a:t>
            </a: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7010400" y="1905000"/>
            <a:ext cx="714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400" b="1" u="sng"/>
              <a:t>시사점</a:t>
            </a:r>
          </a:p>
        </p:txBody>
      </p:sp>
      <p:sp>
        <p:nvSpPr>
          <p:cNvPr id="16389" name="Rectangle 19"/>
          <p:cNvSpPr>
            <a:spLocks noChangeArrowheads="1"/>
          </p:cNvSpPr>
          <p:nvPr/>
        </p:nvSpPr>
        <p:spPr bwMode="auto">
          <a:xfrm>
            <a:off x="1420350" y="2438400"/>
            <a:ext cx="3749675" cy="1903413"/>
          </a:xfrm>
          <a:prstGeom prst="rect">
            <a:avLst/>
          </a:prstGeom>
          <a:solidFill>
            <a:schemeClr val="bg1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just" fontAlgn="ctr" latinLnBrk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Tx/>
              <a:buBlip>
                <a:blip r:embed="rId2"/>
              </a:buBlip>
            </a:pPr>
            <a:r>
              <a:rPr lang="ko-KR" altLang="en-US"/>
              <a:t>현재 하수도 정보화 현황에서는 시설 과다 설계에 해당하는 사업이 발생되어도</a:t>
            </a:r>
            <a:r>
              <a:rPr lang="en-US" altLang="ko-KR"/>
              <a:t>, </a:t>
            </a:r>
            <a:r>
              <a:rPr lang="ko-KR" altLang="en-US"/>
              <a:t>이를 판단할 수 있는 자료의 축적 및 시스템이 부재한 상황임</a:t>
            </a:r>
            <a:r>
              <a:rPr lang="en-US" altLang="ko-KR"/>
              <a:t>.</a:t>
            </a:r>
          </a:p>
          <a:p>
            <a:pPr marL="190500" indent="-190500" algn="just" fontAlgn="ctr" latinLnBrk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Tx/>
              <a:buBlip>
                <a:blip r:embed="rId2"/>
              </a:buBlip>
            </a:pPr>
            <a:r>
              <a:rPr lang="ko-KR" altLang="en-US"/>
              <a:t>하수도 정보화를 빠른 시일 내 정착하기 위해서는 법적 근거를 마련하는 것이 중요함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6390" name="AutoShape 20"/>
          <p:cNvSpPr>
            <a:spLocks noChangeArrowheads="1"/>
          </p:cNvSpPr>
          <p:nvPr/>
        </p:nvSpPr>
        <p:spPr bwMode="auto">
          <a:xfrm rot="5400000">
            <a:off x="4431507" y="4255293"/>
            <a:ext cx="2362200" cy="252413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E5E5E5"/>
              </a:gs>
              <a:gs pos="100000">
                <a:srgbClr val="96969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1" name="Rectangle 21"/>
          <p:cNvSpPr>
            <a:spLocks noChangeArrowheads="1"/>
          </p:cNvSpPr>
          <p:nvPr/>
        </p:nvSpPr>
        <p:spPr bwMode="auto">
          <a:xfrm>
            <a:off x="5867400" y="2438400"/>
            <a:ext cx="3048000" cy="4038600"/>
          </a:xfrm>
          <a:prstGeom prst="rect">
            <a:avLst/>
          </a:prstGeom>
          <a:solidFill>
            <a:schemeClr val="bg1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l">
              <a:lnSpc>
                <a:spcPct val="120000"/>
              </a:lnSpc>
              <a:spcBef>
                <a:spcPct val="70000"/>
              </a:spcBef>
              <a:spcAft>
                <a:spcPct val="70000"/>
              </a:spcAft>
              <a:buFontTx/>
              <a:buBlip>
                <a:blip r:embed="rId3"/>
              </a:buBlip>
            </a:pPr>
            <a:r>
              <a:rPr lang="ko-KR" altLang="en-US">
                <a:latin typeface="Times New Roman" pitchFamily="18" charset="0"/>
              </a:rPr>
              <a:t>하수도분야 국고보조사업에 과학적 데이터에 기반한 예산 편성</a:t>
            </a:r>
            <a:r>
              <a:rPr lang="en-US" altLang="ko-KR">
                <a:latin typeface="Times New Roman" pitchFamily="18" charset="0"/>
              </a:rPr>
              <a:t>·</a:t>
            </a:r>
            <a:r>
              <a:rPr lang="ko-KR" altLang="en-US">
                <a:latin typeface="Times New Roman" pitchFamily="18" charset="0"/>
              </a:rPr>
              <a:t>집행</a:t>
            </a:r>
            <a:r>
              <a:rPr lang="en-US" altLang="ko-KR">
                <a:latin typeface="Times New Roman" pitchFamily="18" charset="0"/>
              </a:rPr>
              <a:t>·</a:t>
            </a:r>
            <a:r>
              <a:rPr lang="ko-KR" altLang="en-US">
                <a:latin typeface="Times New Roman" pitchFamily="18" charset="0"/>
              </a:rPr>
              <a:t>관리의 합리성</a:t>
            </a:r>
            <a:r>
              <a:rPr lang="en-US" altLang="ko-KR">
                <a:latin typeface="Times New Roman" pitchFamily="18" charset="0"/>
              </a:rPr>
              <a:t>, </a:t>
            </a:r>
            <a:r>
              <a:rPr lang="ko-KR" altLang="en-US">
                <a:latin typeface="Times New Roman" pitchFamily="18" charset="0"/>
              </a:rPr>
              <a:t>효율성 제고방안 마련</a:t>
            </a:r>
            <a:endParaRPr lang="en-US" altLang="ko-KR">
              <a:latin typeface="Times New Roman" pitchFamily="18" charset="0"/>
            </a:endParaRPr>
          </a:p>
          <a:p>
            <a:pPr marL="190500" indent="-190500" algn="l">
              <a:lnSpc>
                <a:spcPct val="120000"/>
              </a:lnSpc>
              <a:spcBef>
                <a:spcPct val="70000"/>
              </a:spcBef>
              <a:spcAft>
                <a:spcPct val="70000"/>
              </a:spcAft>
              <a:buFontTx/>
              <a:buBlip>
                <a:blip r:embed="rId3"/>
              </a:buBlip>
            </a:pPr>
            <a:r>
              <a:rPr lang="ko-KR" altLang="en-US">
                <a:latin typeface="Times New Roman" pitchFamily="18" charset="0"/>
              </a:rPr>
              <a:t>하수도 행정업무 전산화 방안 마련</a:t>
            </a:r>
          </a:p>
          <a:p>
            <a:pPr marL="190500" indent="-190500" algn="l">
              <a:lnSpc>
                <a:spcPct val="120000"/>
              </a:lnSpc>
              <a:spcBef>
                <a:spcPct val="70000"/>
              </a:spcBef>
              <a:spcAft>
                <a:spcPct val="70000"/>
              </a:spcAft>
              <a:buFontTx/>
              <a:buBlip>
                <a:blip r:embed="rId3"/>
              </a:buBlip>
            </a:pPr>
            <a:r>
              <a:rPr lang="ko-KR" altLang="en-US">
                <a:latin typeface="Times New Roman" pitchFamily="18" charset="0"/>
              </a:rPr>
              <a:t>하수도 시설 운영정보시스템을 구축하여 처리장 운영효율 평가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16392" name="Rectangle 19"/>
          <p:cNvSpPr>
            <a:spLocks noChangeArrowheads="1"/>
          </p:cNvSpPr>
          <p:nvPr/>
        </p:nvSpPr>
        <p:spPr bwMode="auto">
          <a:xfrm>
            <a:off x="1428750" y="4341813"/>
            <a:ext cx="3749675" cy="2081212"/>
          </a:xfrm>
          <a:prstGeom prst="rect">
            <a:avLst/>
          </a:prstGeom>
          <a:solidFill>
            <a:schemeClr val="bg1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190500" indent="-190500" algn="just" fontAlgn="ctr" latinLnBrk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Tx/>
              <a:buBlip>
                <a:blip r:embed="rId2"/>
              </a:buBlip>
            </a:pPr>
            <a:r>
              <a:rPr lang="ko-KR" altLang="en-US"/>
              <a:t>지번자료의 구축이 가장 중요한 작업이며</a:t>
            </a:r>
            <a:r>
              <a:rPr lang="en-US" altLang="ko-KR"/>
              <a:t>, </a:t>
            </a:r>
            <a:r>
              <a:rPr lang="ko-KR" altLang="en-US"/>
              <a:t>많은 예산이 소요될 것으로 판단됨</a:t>
            </a:r>
            <a:r>
              <a:rPr lang="en-US" altLang="ko-KR"/>
              <a:t>.</a:t>
            </a:r>
          </a:p>
          <a:p>
            <a:pPr marL="190500" indent="-190500" algn="just" fontAlgn="ctr" latinLnBrk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Tx/>
              <a:buBlip>
                <a:blip r:embed="rId2"/>
              </a:buBlip>
            </a:pPr>
            <a:r>
              <a:rPr lang="ko-KR" altLang="en-US"/>
              <a:t>설계문서의 전산화</a:t>
            </a:r>
            <a:r>
              <a:rPr lang="en-US" altLang="ko-KR"/>
              <a:t>, DB</a:t>
            </a:r>
            <a:r>
              <a:rPr lang="ko-KR" altLang="en-US"/>
              <a:t>화 필요함</a:t>
            </a:r>
            <a:r>
              <a:rPr lang="en-US" altLang="ko-KR"/>
              <a:t>.</a:t>
            </a:r>
          </a:p>
          <a:p>
            <a:pPr marL="190500" indent="-190500" algn="just" fontAlgn="ctr" latinLnBrk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Tx/>
              <a:buBlip>
                <a:blip r:embed="rId2"/>
              </a:buBlip>
            </a:pPr>
            <a:r>
              <a:rPr lang="ko-KR" altLang="en-US"/>
              <a:t>관련된 기초자료를 모든 지자체가 하나의 시스템에서 조회할 수있도록 구축되어야 함</a:t>
            </a:r>
            <a:r>
              <a:rPr lang="en-US" altLang="ko-KR"/>
              <a:t>.</a:t>
            </a:r>
          </a:p>
          <a:p>
            <a:pPr marL="190500" indent="-190500" algn="just" fontAlgn="ctr" latinLnBrk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Tx/>
              <a:buBlip>
                <a:blip r:embed="rId2"/>
              </a:buBlip>
            </a:pPr>
            <a:r>
              <a:rPr lang="ko-KR" altLang="en-US"/>
              <a:t>환경부 생활하수과</a:t>
            </a:r>
            <a:r>
              <a:rPr lang="en-US" altLang="ko-KR"/>
              <a:t>, </a:t>
            </a:r>
            <a:r>
              <a:rPr lang="ko-KR" altLang="en-US"/>
              <a:t>지자체</a:t>
            </a:r>
            <a:r>
              <a:rPr lang="en-US" altLang="ko-KR"/>
              <a:t>, </a:t>
            </a:r>
            <a:r>
              <a:rPr lang="ko-KR" altLang="en-US"/>
              <a:t>설계사의 업무분석을 통해 하수도 관련 업무가 분석되어야 함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6393" name="Rectangle 22"/>
          <p:cNvSpPr>
            <a:spLocks noChangeArrowheads="1"/>
          </p:cNvSpPr>
          <p:nvPr/>
        </p:nvSpPr>
        <p:spPr bwMode="auto">
          <a:xfrm>
            <a:off x="152401" y="2438400"/>
            <a:ext cx="1267950" cy="1903413"/>
          </a:xfrm>
          <a:prstGeom prst="rect">
            <a:avLst/>
          </a:prstGeom>
          <a:solidFill>
            <a:srgbClr val="32565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ko-KR" altLang="en-US" sz="1400" b="1" dirty="0">
                <a:solidFill>
                  <a:schemeClr val="bg1"/>
                </a:solidFill>
              </a:rPr>
              <a:t>환경부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16394" name="Rectangle 22"/>
          <p:cNvSpPr>
            <a:spLocks noChangeArrowheads="1"/>
          </p:cNvSpPr>
          <p:nvPr/>
        </p:nvSpPr>
        <p:spPr bwMode="auto">
          <a:xfrm>
            <a:off x="149225" y="4341813"/>
            <a:ext cx="1279525" cy="2081212"/>
          </a:xfrm>
          <a:prstGeom prst="rect">
            <a:avLst/>
          </a:prstGeom>
          <a:solidFill>
            <a:srgbClr val="32565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ko-KR" altLang="en-US" sz="1400" b="1">
                <a:solidFill>
                  <a:schemeClr val="bg1"/>
                </a:solidFill>
              </a:rPr>
              <a:t>한국환경공단</a:t>
            </a: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0" y="990600"/>
            <a:ext cx="9144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5000"/>
              </a:lnSpc>
              <a:spcBef>
                <a:spcPct val="50000"/>
              </a:spcBef>
              <a:buFont typeface="Wingdings" pitchFamily="2" charset="2"/>
              <a:buChar char=""/>
              <a:defRPr/>
            </a:pPr>
            <a:r>
              <a:rPr lang="ko-KR" altLang="en-US" sz="1400" kern="0" dirty="0">
                <a:latin typeface="+mn-lt"/>
                <a:ea typeface="+mn-ea"/>
              </a:rPr>
              <a:t>하수도관련 업무에 대한 검토 및 중앙기관의 관리자들의 인터뷰 결과 업무의 효율화</a:t>
            </a:r>
            <a:r>
              <a:rPr lang="en-US" altLang="ko-KR" sz="1400" kern="0" dirty="0">
                <a:latin typeface="+mn-lt"/>
                <a:ea typeface="+mn-ea"/>
              </a:rPr>
              <a:t>, </a:t>
            </a:r>
            <a:r>
              <a:rPr lang="ko-KR" altLang="en-US" sz="1400" kern="0" dirty="0" smtClean="0">
                <a:latin typeface="+mn-lt"/>
                <a:ea typeface="+mn-ea"/>
              </a:rPr>
              <a:t>관련 </a:t>
            </a:r>
            <a:r>
              <a:rPr lang="ko-KR" altLang="en-US" sz="1400" kern="0" dirty="0">
                <a:latin typeface="+mn-lt"/>
                <a:ea typeface="+mn-ea"/>
              </a:rPr>
              <a:t>자료와 문서의 전자화</a:t>
            </a:r>
            <a:r>
              <a:rPr lang="en-US" altLang="ko-KR" sz="1400" kern="0" dirty="0">
                <a:latin typeface="+mn-lt"/>
                <a:ea typeface="+mn-ea"/>
              </a:rPr>
              <a:t>, </a:t>
            </a:r>
            <a:r>
              <a:rPr lang="ko-KR" altLang="en-US" sz="1400" kern="0" dirty="0">
                <a:latin typeface="+mn-lt"/>
                <a:ea typeface="+mn-ea"/>
              </a:rPr>
              <a:t>부처간 정보의 </a:t>
            </a:r>
            <a:r>
              <a:rPr lang="ko-KR" altLang="en-US" sz="1400" kern="0" dirty="0" smtClean="0">
                <a:latin typeface="+mn-lt"/>
                <a:ea typeface="+mn-ea"/>
              </a:rPr>
              <a:t>공유체계 </a:t>
            </a:r>
            <a:r>
              <a:rPr lang="ko-KR" altLang="en-US" sz="1400" kern="0" dirty="0">
                <a:latin typeface="+mn-lt"/>
                <a:ea typeface="+mn-ea"/>
              </a:rPr>
              <a:t>구축이 요구되고 </a:t>
            </a:r>
            <a:r>
              <a:rPr lang="ko-KR" altLang="en-US" sz="1400" kern="0" dirty="0" smtClean="0">
                <a:latin typeface="+mn-lt"/>
                <a:ea typeface="+mn-ea"/>
              </a:rPr>
              <a:t>있음</a:t>
            </a:r>
            <a:r>
              <a:rPr lang="en-US" altLang="ko-KR" sz="1400" kern="0" dirty="0" smtClean="0">
                <a:latin typeface="+mn-lt"/>
                <a:ea typeface="+mn-ea"/>
              </a:rPr>
              <a:t>.</a:t>
            </a:r>
            <a:endParaRPr lang="ko-KR" altLang="en-US" sz="1400" kern="0" dirty="0">
              <a:latin typeface="+mn-lt"/>
              <a:ea typeface="+mn-ea"/>
            </a:endParaRPr>
          </a:p>
        </p:txBody>
      </p:sp>
      <p:sp>
        <p:nvSpPr>
          <p:cNvPr id="16397" name="Text Box 37"/>
          <p:cNvSpPr txBox="1">
            <a:spLocks noChangeArrowheads="1"/>
          </p:cNvSpPr>
          <p:nvPr/>
        </p:nvSpPr>
        <p:spPr bwMode="auto">
          <a:xfrm>
            <a:off x="1946275" y="1905000"/>
            <a:ext cx="1484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400" b="1" u="sng"/>
              <a:t>관리자 요구사항</a:t>
            </a:r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1600200" y="457200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altLang="ko-KR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2.2 3C </a:t>
            </a:r>
            <a:r>
              <a:rPr lang="ko-KR" altLang="en-US" sz="1500" dirty="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rPr>
              <a:t>분석</a:t>
            </a:r>
            <a:endParaRPr lang="ko-KR" altLang="en-US" sz="1500" b="0" dirty="0">
              <a:solidFill>
                <a:schemeClr val="tx2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 bwMode="auto">
          <a:xfrm>
            <a:off x="-1" y="533400"/>
            <a:ext cx="427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2pPr>
            <a:lvl3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3pPr>
            <a:lvl4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4pPr>
            <a:lvl5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5pPr>
            <a:lvl6pPr marL="4572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algn="r" rtl="0" fontAlgn="base" latinLnBrk="1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2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l"/>
            <a:r>
              <a:rPr lang="ko-KR" altLang="en-US" dirty="0"/>
              <a:t>내부환경 분석</a:t>
            </a:r>
            <a:r>
              <a:rPr lang="en-US" altLang="ko-KR" dirty="0"/>
              <a:t>– </a:t>
            </a:r>
            <a:r>
              <a:rPr lang="ko-KR" altLang="en-US" dirty="0"/>
              <a:t>관리자 인터뷰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통합영향평가-20020108-문서표준(가로)-v01">
  <a:themeElements>
    <a:clrScheme name="통합영향평가-20020108-문서표준(가로)-v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통합영향평가-20020108-문서표준(가로)-v01">
      <a:majorFont>
        <a:latin typeface="HY울릉도M"/>
        <a:ea typeface="HY울릉도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통합영향평가-20020108-문서표준(가로)-v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통합영향평가-20020108-문서표준(가로)-v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통합영향평가-20020108-문서표준(가로)-v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통합영향평가-20020108-문서표준(가로)-v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통합영향평가-20020108-문서표준(가로)-v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통합영향평가-20020108-문서표준(가로)-v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통합영향평가-20020108-문서표준(가로)-v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D:\Jwseo\환영부 통합영향평가 BPR &amp; ISP\IPR\통합영향평가-20020108-문서표준(가로)-v01.pot</Template>
  <TotalTime>8168</TotalTime>
  <Words>2737</Words>
  <Application>Microsoft Office PowerPoint</Application>
  <PresentationFormat>화면 슬라이드 쇼(4:3)</PresentationFormat>
  <Paragraphs>554</Paragraphs>
  <Slides>25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통합영향평가-20020108-문서표준(가로)-v01</vt:lpstr>
      <vt:lpstr>클립</vt:lpstr>
      <vt:lpstr>Image</vt:lpstr>
      <vt:lpstr>차트</vt:lpstr>
      <vt:lpstr>비트맵 이미지</vt:lpstr>
      <vt:lpstr>II. 업무운영분석</vt:lpstr>
      <vt:lpstr>목 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 CNS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사업방향분석</dc:title>
  <dc:creator>조찬형</dc:creator>
  <cp:lastModifiedBy>Windows 사용자</cp:lastModifiedBy>
  <cp:revision>442</cp:revision>
  <dcterms:created xsi:type="dcterms:W3CDTF">2002-01-10T12:07:50Z</dcterms:created>
  <dcterms:modified xsi:type="dcterms:W3CDTF">2011-09-15T05:12:32Z</dcterms:modified>
</cp:coreProperties>
</file>